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3"/>
  </p:notesMasterIdLst>
  <p:sldIdLst>
    <p:sldId id="261" r:id="rId4"/>
    <p:sldId id="342" r:id="rId5"/>
    <p:sldId id="340" r:id="rId6"/>
    <p:sldId id="338" r:id="rId7"/>
    <p:sldId id="339" r:id="rId8"/>
    <p:sldId id="343" r:id="rId9"/>
    <p:sldId id="344" r:id="rId10"/>
    <p:sldId id="346" r:id="rId11"/>
    <p:sldId id="335" r:id="rId12"/>
    <p:sldId id="316" r:id="rId13"/>
    <p:sldId id="262" r:id="rId14"/>
    <p:sldId id="313" r:id="rId15"/>
    <p:sldId id="260" r:id="rId16"/>
    <p:sldId id="315" r:id="rId17"/>
    <p:sldId id="317" r:id="rId18"/>
    <p:sldId id="324" r:id="rId19"/>
    <p:sldId id="318" r:id="rId20"/>
    <p:sldId id="319" r:id="rId21"/>
    <p:sldId id="351" r:id="rId22"/>
    <p:sldId id="320" r:id="rId23"/>
    <p:sldId id="322" r:id="rId24"/>
    <p:sldId id="321" r:id="rId25"/>
    <p:sldId id="257" r:id="rId26"/>
    <p:sldId id="296" r:id="rId27"/>
    <p:sldId id="352" r:id="rId28"/>
    <p:sldId id="354" r:id="rId29"/>
    <p:sldId id="269" r:id="rId30"/>
    <p:sldId id="305" r:id="rId31"/>
    <p:sldId id="307" r:id="rId32"/>
    <p:sldId id="347" r:id="rId33"/>
    <p:sldId id="348" r:id="rId34"/>
    <p:sldId id="332" r:id="rId35"/>
    <p:sldId id="333" r:id="rId36"/>
    <p:sldId id="341" r:id="rId37"/>
    <p:sldId id="323" r:id="rId38"/>
    <p:sldId id="328" r:id="rId39"/>
    <p:sldId id="329" r:id="rId40"/>
    <p:sldId id="331" r:id="rId41"/>
    <p:sldId id="35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3" autoAdjust="0"/>
    <p:restoredTop sz="94660"/>
  </p:normalViewPr>
  <p:slideViewPr>
    <p:cSldViewPr snapToGrid="0">
      <p:cViewPr varScale="1">
        <p:scale>
          <a:sx n="68" d="100"/>
          <a:sy n="68"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lcolm%20Spaulding\AppData\Local\Microsoft\Windows\Temporary%20Internet%20Files\Content.Outlook\94UGGR2V\STORMTOOLS_vs_observat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lcolm%20Spaulding\AppData\Local\Microsoft\Windows\Temporary%20Internet%20Files\Content.Outlook\94UGGR2V\STORMTOOLS_vs_observ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bg1"/>
                </a:solidFill>
              </a:defRPr>
            </a:pPr>
            <a:r>
              <a:rPr lang="en-US" sz="1200" b="0">
                <a:solidFill>
                  <a:schemeClr val="bg1"/>
                </a:solidFill>
              </a:rPr>
              <a:t>Hurricane 1938</a:t>
            </a:r>
          </a:p>
        </c:rich>
      </c:tx>
      <c:layout>
        <c:manualLayout>
          <c:xMode val="edge"/>
          <c:yMode val="edge"/>
          <c:x val="0.41029074710731583"/>
          <c:y val="3.3874271813584306E-3"/>
        </c:manualLayout>
      </c:layout>
      <c:overlay val="0"/>
    </c:title>
    <c:autoTitleDeleted val="0"/>
    <c:plotArea>
      <c:layout>
        <c:manualLayout>
          <c:layoutTarget val="inner"/>
          <c:xMode val="edge"/>
          <c:yMode val="edge"/>
          <c:x val="0.15353055339913496"/>
          <c:y val="0.14359622931992111"/>
          <c:w val="0.7488333148497287"/>
          <c:h val="0.64280475357247413"/>
        </c:manualLayout>
      </c:layout>
      <c:scatterChart>
        <c:scatterStyle val="lineMarker"/>
        <c:varyColors val="0"/>
        <c:ser>
          <c:idx val="0"/>
          <c:order val="0"/>
          <c:tx>
            <c:strRef>
              <c:f>'Hurricane 1938'!$G$5:$H$5</c:f>
              <c:strCache>
                <c:ptCount val="1"/>
                <c:pt idx="0">
                  <c:v>STORMTOOLS</c:v>
                </c:pt>
              </c:strCache>
            </c:strRef>
          </c:tx>
          <c:marker>
            <c:symbol val="none"/>
          </c:marker>
          <c:xVal>
            <c:numRef>
              <c:f>'Hurricane 1938'!$F$8:$F$13</c:f>
              <c:numCache>
                <c:formatCode>0.00</c:formatCode>
                <c:ptCount val="6"/>
                <c:pt idx="0">
                  <c:v>-17.445840000000349</c:v>
                </c:pt>
                <c:pt idx="1">
                  <c:v>-6.2227200000004945</c:v>
                </c:pt>
                <c:pt idx="2">
                  <c:v>-5.6671200000001987</c:v>
                </c:pt>
                <c:pt idx="3">
                  <c:v>-4.4447999999999084</c:v>
                </c:pt>
                <c:pt idx="4">
                  <c:v>24.446399999999812</c:v>
                </c:pt>
                <c:pt idx="5">
                  <c:v>34.558320000000009</c:v>
                </c:pt>
              </c:numCache>
            </c:numRef>
          </c:xVal>
          <c:yVal>
            <c:numRef>
              <c:f>'Hurricane 1938'!$H$8:$H$13</c:f>
              <c:numCache>
                <c:formatCode>0.00</c:formatCode>
                <c:ptCount val="6"/>
                <c:pt idx="0">
                  <c:v>9.6624125747074263</c:v>
                </c:pt>
                <c:pt idx="1">
                  <c:v>10.812473858494348</c:v>
                </c:pt>
                <c:pt idx="2">
                  <c:v>10.869407585414518</c:v>
                </c:pt>
                <c:pt idx="3">
                  <c:v>10.994661784638817</c:v>
                </c:pt>
                <c:pt idx="4">
                  <c:v>13.955215584486417</c:v>
                </c:pt>
                <c:pt idx="5">
                  <c:v>14.991409414433056</c:v>
                </c:pt>
              </c:numCache>
            </c:numRef>
          </c:yVal>
          <c:smooth val="0"/>
        </c:ser>
        <c:ser>
          <c:idx val="1"/>
          <c:order val="1"/>
          <c:tx>
            <c:strRef>
              <c:f>'Hurricane 1938'!$K$6</c:f>
              <c:strCache>
                <c:ptCount val="1"/>
                <c:pt idx="0">
                  <c:v>Reported</c:v>
                </c:pt>
              </c:strCache>
            </c:strRef>
          </c:tx>
          <c:spPr>
            <a:ln>
              <a:noFill/>
            </a:ln>
          </c:spPr>
          <c:xVal>
            <c:numRef>
              <c:f>'Hurricane 1938'!$F$8:$F$39</c:f>
              <c:numCache>
                <c:formatCode>0.00</c:formatCode>
                <c:ptCount val="32"/>
                <c:pt idx="0">
                  <c:v>-17.445840000000349</c:v>
                </c:pt>
                <c:pt idx="1">
                  <c:v>-6.2227200000004945</c:v>
                </c:pt>
                <c:pt idx="2">
                  <c:v>-5.6671200000001987</c:v>
                </c:pt>
                <c:pt idx="3">
                  <c:v>-4.4447999999999084</c:v>
                </c:pt>
                <c:pt idx="4">
                  <c:v>24.446399999999812</c:v>
                </c:pt>
                <c:pt idx="5">
                  <c:v>34.558320000000009</c:v>
                </c:pt>
                <c:pt idx="6">
                  <c:v>-6.1694935200006586</c:v>
                </c:pt>
                <c:pt idx="7">
                  <c:v>-5.7371256000003283</c:v>
                </c:pt>
                <c:pt idx="8">
                  <c:v>-5.3744299200001624</c:v>
                </c:pt>
                <c:pt idx="9">
                  <c:v>-4.4950262400002146</c:v>
                </c:pt>
                <c:pt idx="10">
                  <c:v>-1.9590456000004473</c:v>
                </c:pt>
                <c:pt idx="11">
                  <c:v>-0.22901832000052835</c:v>
                </c:pt>
                <c:pt idx="12">
                  <c:v>8.0844244799995781</c:v>
                </c:pt>
                <c:pt idx="13">
                  <c:v>9.1170626399995189</c:v>
                </c:pt>
                <c:pt idx="14">
                  <c:v>12.636121919999621</c:v>
                </c:pt>
                <c:pt idx="15">
                  <c:v>13.160608319999504</c:v>
                </c:pt>
                <c:pt idx="16">
                  <c:v>14.886079679999874</c:v>
                </c:pt>
                <c:pt idx="17">
                  <c:v>16.734227520000033</c:v>
                </c:pt>
                <c:pt idx="18">
                  <c:v>17.88354167999983</c:v>
                </c:pt>
                <c:pt idx="19">
                  <c:v>22.142660159999608</c:v>
                </c:pt>
                <c:pt idx="20">
                  <c:v>22.320007679999524</c:v>
                </c:pt>
                <c:pt idx="21">
                  <c:v>23.457987599999594</c:v>
                </c:pt>
                <c:pt idx="22">
                  <c:v>24.237383279999335</c:v>
                </c:pt>
                <c:pt idx="23">
                  <c:v>24.459178799999993</c:v>
                </c:pt>
                <c:pt idx="24">
                  <c:v>24.587522399999617</c:v>
                </c:pt>
                <c:pt idx="25">
                  <c:v>26.65113191999983</c:v>
                </c:pt>
                <c:pt idx="26">
                  <c:v>27.702104880000029</c:v>
                </c:pt>
                <c:pt idx="27">
                  <c:v>27.972904319999326</c:v>
                </c:pt>
                <c:pt idx="28">
                  <c:v>31.657199039999917</c:v>
                </c:pt>
                <c:pt idx="29">
                  <c:v>33.521570399999369</c:v>
                </c:pt>
                <c:pt idx="30">
                  <c:v>34.764892079999555</c:v>
                </c:pt>
                <c:pt idx="31">
                  <c:v>37.875140879999861</c:v>
                </c:pt>
              </c:numCache>
            </c:numRef>
          </c:xVal>
          <c:yVal>
            <c:numRef>
              <c:f>'Hurricane 1938'!$K$8:$K$39</c:f>
              <c:numCache>
                <c:formatCode>0.00</c:formatCode>
                <c:ptCount val="32"/>
                <c:pt idx="0">
                  <c:v>7.7069999999999999</c:v>
                </c:pt>
                <c:pt idx="1">
                  <c:v>18</c:v>
                </c:pt>
                <c:pt idx="2">
                  <c:v>12</c:v>
                </c:pt>
                <c:pt idx="3">
                  <c:v>12.8</c:v>
                </c:pt>
                <c:pt idx="4">
                  <c:v>14.5</c:v>
                </c:pt>
                <c:pt idx="5">
                  <c:v>16.506</c:v>
                </c:pt>
                <c:pt idx="6" formatCode="General">
                  <c:v>18.3</c:v>
                </c:pt>
                <c:pt idx="7" formatCode="General">
                  <c:v>14.1</c:v>
                </c:pt>
                <c:pt idx="8" formatCode="General">
                  <c:v>12.6</c:v>
                </c:pt>
                <c:pt idx="9" formatCode="General">
                  <c:v>12.9</c:v>
                </c:pt>
                <c:pt idx="10" formatCode="General">
                  <c:v>10.5</c:v>
                </c:pt>
                <c:pt idx="11" formatCode="General">
                  <c:v>11.9</c:v>
                </c:pt>
                <c:pt idx="12" formatCode="General">
                  <c:v>11.4</c:v>
                </c:pt>
                <c:pt idx="13" formatCode="General">
                  <c:v>11.5</c:v>
                </c:pt>
                <c:pt idx="14" formatCode="General">
                  <c:v>13.3</c:v>
                </c:pt>
                <c:pt idx="15" formatCode="General">
                  <c:v>14.4</c:v>
                </c:pt>
                <c:pt idx="16" formatCode="General">
                  <c:v>14.7</c:v>
                </c:pt>
                <c:pt idx="17" formatCode="General">
                  <c:v>13.3</c:v>
                </c:pt>
                <c:pt idx="18" formatCode="General">
                  <c:v>12.7</c:v>
                </c:pt>
                <c:pt idx="19" formatCode="General">
                  <c:v>13.7</c:v>
                </c:pt>
                <c:pt idx="20" formatCode="General">
                  <c:v>12.9</c:v>
                </c:pt>
                <c:pt idx="21" formatCode="General">
                  <c:v>14.2</c:v>
                </c:pt>
                <c:pt idx="22" formatCode="General">
                  <c:v>14.6</c:v>
                </c:pt>
                <c:pt idx="23" formatCode="General">
                  <c:v>14.5</c:v>
                </c:pt>
                <c:pt idx="24" formatCode="General">
                  <c:v>12.3</c:v>
                </c:pt>
                <c:pt idx="25" formatCode="General">
                  <c:v>14.9</c:v>
                </c:pt>
                <c:pt idx="26" formatCode="General">
                  <c:v>14.3</c:v>
                </c:pt>
                <c:pt idx="27" formatCode="General">
                  <c:v>15.2</c:v>
                </c:pt>
                <c:pt idx="28" formatCode="General">
                  <c:v>15</c:v>
                </c:pt>
                <c:pt idx="29" formatCode="General">
                  <c:v>14.9</c:v>
                </c:pt>
                <c:pt idx="30" formatCode="General">
                  <c:v>15.7</c:v>
                </c:pt>
                <c:pt idx="31" formatCode="General">
                  <c:v>15.2</c:v>
                </c:pt>
              </c:numCache>
            </c:numRef>
          </c:yVal>
          <c:smooth val="0"/>
        </c:ser>
        <c:dLbls>
          <c:showLegendKey val="0"/>
          <c:showVal val="0"/>
          <c:showCatName val="0"/>
          <c:showSerName val="0"/>
          <c:showPercent val="0"/>
          <c:showBubbleSize val="0"/>
        </c:dLbls>
        <c:axId val="367215808"/>
        <c:axId val="367216200"/>
      </c:scatterChart>
      <c:valAx>
        <c:axId val="367215808"/>
        <c:scaling>
          <c:orientation val="minMax"/>
          <c:max val="45"/>
          <c:min val="-20"/>
        </c:scaling>
        <c:delete val="0"/>
        <c:axPos val="b"/>
        <c:title>
          <c:tx>
            <c:rich>
              <a:bodyPr/>
              <a:lstStyle/>
              <a:p>
                <a:pPr>
                  <a:defRPr>
                    <a:solidFill>
                      <a:schemeClr val="bg1"/>
                    </a:solidFill>
                  </a:defRPr>
                </a:pPr>
                <a:r>
                  <a:rPr lang="en-US">
                    <a:solidFill>
                      <a:schemeClr val="bg1"/>
                    </a:solidFill>
                  </a:rPr>
                  <a:t>Distance to Newport (km)</a:t>
                </a:r>
              </a:p>
            </c:rich>
          </c:tx>
          <c:layout/>
          <c:overlay val="0"/>
        </c:title>
        <c:numFmt formatCode="0" sourceLinked="0"/>
        <c:majorTickMark val="out"/>
        <c:minorTickMark val="none"/>
        <c:tickLblPos val="nextTo"/>
        <c:txPr>
          <a:bodyPr/>
          <a:lstStyle/>
          <a:p>
            <a:pPr>
              <a:defRPr>
                <a:solidFill>
                  <a:schemeClr val="bg1"/>
                </a:solidFill>
              </a:defRPr>
            </a:pPr>
            <a:endParaRPr lang="en-US"/>
          </a:p>
        </c:txPr>
        <c:crossAx val="367216200"/>
        <c:crosses val="autoZero"/>
        <c:crossBetween val="midCat"/>
      </c:valAx>
      <c:valAx>
        <c:axId val="367216200"/>
        <c:scaling>
          <c:orientation val="minMax"/>
          <c:max val="20"/>
          <c:min val="6"/>
        </c:scaling>
        <c:delete val="0"/>
        <c:axPos val="l"/>
        <c:majorGridlines/>
        <c:title>
          <c:tx>
            <c:rich>
              <a:bodyPr rot="-5400000" vert="horz"/>
              <a:lstStyle/>
              <a:p>
                <a:pPr>
                  <a:defRPr>
                    <a:solidFill>
                      <a:schemeClr val="bg1"/>
                    </a:solidFill>
                  </a:defRPr>
                </a:pPr>
                <a:r>
                  <a:rPr lang="en-US">
                    <a:solidFill>
                      <a:schemeClr val="bg1"/>
                    </a:solidFill>
                  </a:rPr>
                  <a:t>Surge Elevation (ft NAVD88)</a:t>
                </a:r>
              </a:p>
            </c:rich>
          </c:tx>
          <c:layout>
            <c:manualLayout>
              <c:xMode val="edge"/>
              <c:yMode val="edge"/>
              <c:x val="4.0888199671136181E-2"/>
              <c:y val="0.33141393992417811"/>
            </c:manualLayout>
          </c:layout>
          <c:overlay val="0"/>
        </c:title>
        <c:numFmt formatCode="0" sourceLinked="0"/>
        <c:majorTickMark val="out"/>
        <c:minorTickMark val="none"/>
        <c:tickLblPos val="nextTo"/>
        <c:txPr>
          <a:bodyPr/>
          <a:lstStyle/>
          <a:p>
            <a:pPr>
              <a:defRPr>
                <a:solidFill>
                  <a:schemeClr val="bg1"/>
                </a:solidFill>
              </a:defRPr>
            </a:pPr>
            <a:endParaRPr lang="en-US"/>
          </a:p>
        </c:txPr>
        <c:crossAx val="367215808"/>
        <c:crossesAt val="-20"/>
        <c:crossBetween val="midCat"/>
      </c:valAx>
      <c:spPr>
        <a:solidFill>
          <a:schemeClr val="tx1"/>
        </a:solidFill>
      </c:spPr>
    </c:plotArea>
    <c:legend>
      <c:legendPos val="r"/>
      <c:layout>
        <c:manualLayout>
          <c:xMode val="edge"/>
          <c:yMode val="edge"/>
          <c:x val="0.48361866698480871"/>
          <c:y val="0.63017159521726451"/>
          <c:w val="0.31778453829634934"/>
          <c:h val="0.10715800524934384"/>
        </c:manualLayout>
      </c:layout>
      <c:overlay val="0"/>
      <c:txPr>
        <a:bodyPr/>
        <a:lstStyle/>
        <a:p>
          <a:pPr>
            <a:defRPr>
              <a:solidFill>
                <a:schemeClr val="bg1"/>
              </a:solidFill>
            </a:defRPr>
          </a:pPr>
          <a:endParaRPr lang="en-US"/>
        </a:p>
      </c:txPr>
    </c:legend>
    <c:plotVisOnly val="1"/>
    <c:dispBlanksAs val="gap"/>
    <c:showDLblsOverMax val="0"/>
  </c:chart>
  <c:spPr>
    <a:solidFill>
      <a:schemeClr val="tx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bg1"/>
                </a:solidFill>
              </a:defRPr>
            </a:pPr>
            <a:r>
              <a:rPr lang="en-US" sz="1200" b="0">
                <a:solidFill>
                  <a:schemeClr val="bg1"/>
                </a:solidFill>
              </a:rPr>
              <a:t>Carol 1954</a:t>
            </a:r>
          </a:p>
        </c:rich>
      </c:tx>
      <c:layout>
        <c:manualLayout>
          <c:xMode val="edge"/>
          <c:yMode val="edge"/>
          <c:x val="0.41968044619422673"/>
          <c:y val="2.7777777777777964E-2"/>
        </c:manualLayout>
      </c:layout>
      <c:overlay val="0"/>
    </c:title>
    <c:autoTitleDeleted val="0"/>
    <c:plotArea>
      <c:layout>
        <c:manualLayout>
          <c:layoutTarget val="inner"/>
          <c:xMode val="edge"/>
          <c:yMode val="edge"/>
          <c:x val="0.15904867573371512"/>
          <c:y val="3.1619343036665873E-2"/>
          <c:w val="0.80740590415888946"/>
          <c:h val="0.69625683203853683"/>
        </c:manualLayout>
      </c:layout>
      <c:scatterChart>
        <c:scatterStyle val="lineMarker"/>
        <c:varyColors val="0"/>
        <c:ser>
          <c:idx val="0"/>
          <c:order val="0"/>
          <c:tx>
            <c:v>STORMTOOLS(s=1.3)</c:v>
          </c:tx>
          <c:marker>
            <c:symbol val="none"/>
          </c:marker>
          <c:xVal>
            <c:numRef>
              <c:f>'Carol 1954 '!$F$8:$F$14</c:f>
              <c:numCache>
                <c:formatCode>0.00</c:formatCode>
                <c:ptCount val="7"/>
                <c:pt idx="0">
                  <c:v>1.9998266399993379</c:v>
                </c:pt>
                <c:pt idx="1">
                  <c:v>16.711892399999591</c:v>
                </c:pt>
                <c:pt idx="2">
                  <c:v>24.060702479999279</c:v>
                </c:pt>
                <c:pt idx="3">
                  <c:v>34.818229679999895</c:v>
                </c:pt>
                <c:pt idx="4">
                  <c:v>35.515396559999644</c:v>
                </c:pt>
                <c:pt idx="5">
                  <c:v>35.541843119999974</c:v>
                </c:pt>
                <c:pt idx="6">
                  <c:v>35.679631919999508</c:v>
                </c:pt>
              </c:numCache>
            </c:numRef>
          </c:xVal>
          <c:yVal>
            <c:numRef>
              <c:f>'Carol 1954 '!$H$8:$H$14</c:f>
              <c:numCache>
                <c:formatCode>0.00</c:formatCode>
                <c:ptCount val="7"/>
                <c:pt idx="0">
                  <c:v>8.9166209591191201</c:v>
                </c:pt>
                <c:pt idx="1">
                  <c:v>10.069986226167041</c:v>
                </c:pt>
                <c:pt idx="2">
                  <c:v>10.646102621965568</c:v>
                </c:pt>
                <c:pt idx="3">
                  <c:v>11.489448378721065</c:v>
                </c:pt>
                <c:pt idx="4">
                  <c:v>11.544103386239691</c:v>
                </c:pt>
                <c:pt idx="5">
                  <c:v>11.546176687449384</c:v>
                </c:pt>
                <c:pt idx="6">
                  <c:v>11.556978760978698</c:v>
                </c:pt>
              </c:numCache>
            </c:numRef>
          </c:yVal>
          <c:smooth val="0"/>
        </c:ser>
        <c:ser>
          <c:idx val="1"/>
          <c:order val="1"/>
          <c:tx>
            <c:strRef>
              <c:f>'Carol 1954 '!$K$6</c:f>
              <c:strCache>
                <c:ptCount val="1"/>
                <c:pt idx="0">
                  <c:v>Reported</c:v>
                </c:pt>
              </c:strCache>
            </c:strRef>
          </c:tx>
          <c:spPr>
            <a:ln>
              <a:noFill/>
            </a:ln>
          </c:spPr>
          <c:xVal>
            <c:numRef>
              <c:f>'Carol 1954 '!$F$8:$F$36</c:f>
              <c:numCache>
                <c:formatCode>0.00</c:formatCode>
                <c:ptCount val="29"/>
                <c:pt idx="0">
                  <c:v>1.9998266399993379</c:v>
                </c:pt>
                <c:pt idx="1">
                  <c:v>16.711892399999591</c:v>
                </c:pt>
                <c:pt idx="2">
                  <c:v>24.060702479999279</c:v>
                </c:pt>
                <c:pt idx="3">
                  <c:v>34.818229679999895</c:v>
                </c:pt>
                <c:pt idx="4">
                  <c:v>35.515396559999644</c:v>
                </c:pt>
                <c:pt idx="5">
                  <c:v>35.541843119999974</c:v>
                </c:pt>
                <c:pt idx="6">
                  <c:v>35.679631919999508</c:v>
                </c:pt>
                <c:pt idx="7">
                  <c:v>-5.7371256000003283</c:v>
                </c:pt>
                <c:pt idx="8">
                  <c:v>-4.4950262400002146</c:v>
                </c:pt>
                <c:pt idx="9">
                  <c:v>-0.22901832000052821</c:v>
                </c:pt>
                <c:pt idx="10">
                  <c:v>1.961934719999467</c:v>
                </c:pt>
                <c:pt idx="11">
                  <c:v>8.0844244799995781</c:v>
                </c:pt>
                <c:pt idx="12">
                  <c:v>9.1170626399995189</c:v>
                </c:pt>
                <c:pt idx="13">
                  <c:v>12.636121919999621</c:v>
                </c:pt>
                <c:pt idx="14">
                  <c:v>13.160608319999504</c:v>
                </c:pt>
                <c:pt idx="15">
                  <c:v>15.301335120000001</c:v>
                </c:pt>
                <c:pt idx="16">
                  <c:v>16.734227520000033</c:v>
                </c:pt>
                <c:pt idx="17">
                  <c:v>17.88354167999983</c:v>
                </c:pt>
                <c:pt idx="18">
                  <c:v>22.142660159999608</c:v>
                </c:pt>
                <c:pt idx="19">
                  <c:v>22.320007679999524</c:v>
                </c:pt>
                <c:pt idx="20">
                  <c:v>24.237383279999335</c:v>
                </c:pt>
                <c:pt idx="21">
                  <c:v>24.459178799999993</c:v>
                </c:pt>
                <c:pt idx="22">
                  <c:v>24.587522399999617</c:v>
                </c:pt>
                <c:pt idx="23">
                  <c:v>26.65113191999983</c:v>
                </c:pt>
                <c:pt idx="24">
                  <c:v>27.702104880000029</c:v>
                </c:pt>
                <c:pt idx="25">
                  <c:v>31.657199039999917</c:v>
                </c:pt>
                <c:pt idx="26">
                  <c:v>33.521570399999369</c:v>
                </c:pt>
                <c:pt idx="27">
                  <c:v>34.764892079999555</c:v>
                </c:pt>
                <c:pt idx="28">
                  <c:v>37.875140879999861</c:v>
                </c:pt>
              </c:numCache>
            </c:numRef>
          </c:xVal>
          <c:yVal>
            <c:numRef>
              <c:f>'Carol 1954 '!$L$8:$L$36</c:f>
              <c:numCache>
                <c:formatCode>General</c:formatCode>
                <c:ptCount val="29"/>
                <c:pt idx="0">
                  <c:v>8.9</c:v>
                </c:pt>
                <c:pt idx="1">
                  <c:v>11.1</c:v>
                </c:pt>
                <c:pt idx="2">
                  <c:v>13.1</c:v>
                </c:pt>
                <c:pt idx="3">
                  <c:v>14.4</c:v>
                </c:pt>
                <c:pt idx="4" formatCode="0.00">
                  <c:v>13.63</c:v>
                </c:pt>
                <c:pt idx="5" formatCode="0.00">
                  <c:v>15.219999999999999</c:v>
                </c:pt>
                <c:pt idx="6">
                  <c:v>10.78</c:v>
                </c:pt>
                <c:pt idx="7">
                  <c:v>10.1</c:v>
                </c:pt>
                <c:pt idx="8">
                  <c:v>9.8000000000000007</c:v>
                </c:pt>
                <c:pt idx="9">
                  <c:v>8.9</c:v>
                </c:pt>
                <c:pt idx="10">
                  <c:v>9.6</c:v>
                </c:pt>
                <c:pt idx="11">
                  <c:v>10.1</c:v>
                </c:pt>
                <c:pt idx="12">
                  <c:v>10.5</c:v>
                </c:pt>
                <c:pt idx="13">
                  <c:v>11.1</c:v>
                </c:pt>
                <c:pt idx="14">
                  <c:v>13.5</c:v>
                </c:pt>
                <c:pt idx="15">
                  <c:v>10.1</c:v>
                </c:pt>
                <c:pt idx="16">
                  <c:v>11.1</c:v>
                </c:pt>
                <c:pt idx="17">
                  <c:v>11.8</c:v>
                </c:pt>
                <c:pt idx="18">
                  <c:v>12.3</c:v>
                </c:pt>
                <c:pt idx="19">
                  <c:v>12.5</c:v>
                </c:pt>
                <c:pt idx="20">
                  <c:v>14.1</c:v>
                </c:pt>
                <c:pt idx="21">
                  <c:v>14.2</c:v>
                </c:pt>
                <c:pt idx="22">
                  <c:v>12.6</c:v>
                </c:pt>
                <c:pt idx="23">
                  <c:v>13.9</c:v>
                </c:pt>
                <c:pt idx="24">
                  <c:v>13.6</c:v>
                </c:pt>
                <c:pt idx="25">
                  <c:v>15.3</c:v>
                </c:pt>
                <c:pt idx="26">
                  <c:v>13.9</c:v>
                </c:pt>
                <c:pt idx="27">
                  <c:v>14.4</c:v>
                </c:pt>
                <c:pt idx="28">
                  <c:v>14</c:v>
                </c:pt>
              </c:numCache>
            </c:numRef>
          </c:yVal>
          <c:smooth val="0"/>
        </c:ser>
        <c:ser>
          <c:idx val="2"/>
          <c:order val="2"/>
          <c:tx>
            <c:v>STORMTOOLS(s=1.56)</c:v>
          </c:tx>
          <c:marker>
            <c:symbol val="none"/>
          </c:marker>
          <c:xVal>
            <c:numRef>
              <c:f>'Carol 1954 '!$F$39:$F$40</c:f>
              <c:numCache>
                <c:formatCode>General</c:formatCode>
                <c:ptCount val="2"/>
                <c:pt idx="0">
                  <c:v>-5</c:v>
                </c:pt>
                <c:pt idx="1">
                  <c:v>38</c:v>
                </c:pt>
              </c:numCache>
            </c:numRef>
          </c:xVal>
          <c:yVal>
            <c:numRef>
              <c:f>'Carol 1954 '!$H$39:$H$40</c:f>
              <c:numCache>
                <c:formatCode>0.00</c:formatCode>
                <c:ptCount val="2"/>
                <c:pt idx="0">
                  <c:v>8.1562998245902243</c:v>
                </c:pt>
                <c:pt idx="1">
                  <c:v>14.571723040431358</c:v>
                </c:pt>
              </c:numCache>
            </c:numRef>
          </c:yVal>
          <c:smooth val="0"/>
        </c:ser>
        <c:dLbls>
          <c:showLegendKey val="0"/>
          <c:showVal val="0"/>
          <c:showCatName val="0"/>
          <c:showSerName val="0"/>
          <c:showPercent val="0"/>
          <c:showBubbleSize val="0"/>
        </c:dLbls>
        <c:axId val="367209928"/>
        <c:axId val="367210320"/>
      </c:scatterChart>
      <c:valAx>
        <c:axId val="367209928"/>
        <c:scaling>
          <c:orientation val="minMax"/>
        </c:scaling>
        <c:delete val="0"/>
        <c:axPos val="b"/>
        <c:title>
          <c:tx>
            <c:rich>
              <a:bodyPr/>
              <a:lstStyle/>
              <a:p>
                <a:pPr>
                  <a:defRPr>
                    <a:solidFill>
                      <a:schemeClr val="bg1"/>
                    </a:solidFill>
                  </a:defRPr>
                </a:pPr>
                <a:r>
                  <a:rPr lang="en-US">
                    <a:solidFill>
                      <a:schemeClr val="bg1"/>
                    </a:solidFill>
                  </a:rPr>
                  <a:t>Distance to Newport (km)</a:t>
                </a:r>
              </a:p>
            </c:rich>
          </c:tx>
          <c:layout>
            <c:manualLayout>
              <c:xMode val="edge"/>
              <c:yMode val="edge"/>
              <c:x val="0.42040804177828389"/>
              <c:y val="0.92259217041077002"/>
            </c:manualLayout>
          </c:layout>
          <c:overlay val="0"/>
        </c:title>
        <c:numFmt formatCode="0" sourceLinked="0"/>
        <c:majorTickMark val="out"/>
        <c:minorTickMark val="none"/>
        <c:tickLblPos val="nextTo"/>
        <c:txPr>
          <a:bodyPr/>
          <a:lstStyle/>
          <a:p>
            <a:pPr>
              <a:defRPr>
                <a:solidFill>
                  <a:schemeClr val="bg1"/>
                </a:solidFill>
              </a:defRPr>
            </a:pPr>
            <a:endParaRPr lang="en-US"/>
          </a:p>
        </c:txPr>
        <c:crossAx val="367210320"/>
        <c:crosses val="autoZero"/>
        <c:crossBetween val="midCat"/>
      </c:valAx>
      <c:valAx>
        <c:axId val="367210320"/>
        <c:scaling>
          <c:orientation val="minMax"/>
          <c:max val="16"/>
          <c:min val="8"/>
        </c:scaling>
        <c:delete val="0"/>
        <c:axPos val="l"/>
        <c:majorGridlines/>
        <c:title>
          <c:tx>
            <c:rich>
              <a:bodyPr rot="-5400000" vert="horz"/>
              <a:lstStyle/>
              <a:p>
                <a:pPr>
                  <a:defRPr>
                    <a:solidFill>
                      <a:schemeClr val="bg1"/>
                    </a:solidFill>
                  </a:defRPr>
                </a:pPr>
                <a:r>
                  <a:rPr lang="en-US">
                    <a:solidFill>
                      <a:schemeClr val="bg1"/>
                    </a:solidFill>
                  </a:rPr>
                  <a:t>Surge Elevation (ft NAVD88)</a:t>
                </a:r>
              </a:p>
            </c:rich>
          </c:tx>
          <c:layout>
            <c:manualLayout>
              <c:xMode val="edge"/>
              <c:yMode val="edge"/>
              <c:x val="3.6699427170143892E-2"/>
              <c:y val="0.31983936306402838"/>
            </c:manualLayout>
          </c:layout>
          <c:overlay val="0"/>
        </c:title>
        <c:numFmt formatCode="0" sourceLinked="0"/>
        <c:majorTickMark val="out"/>
        <c:minorTickMark val="none"/>
        <c:tickLblPos val="nextTo"/>
        <c:txPr>
          <a:bodyPr/>
          <a:lstStyle/>
          <a:p>
            <a:pPr>
              <a:defRPr>
                <a:solidFill>
                  <a:schemeClr val="bg1"/>
                </a:solidFill>
              </a:defRPr>
            </a:pPr>
            <a:endParaRPr lang="en-US"/>
          </a:p>
        </c:txPr>
        <c:crossAx val="367209928"/>
        <c:crossesAt val="-10"/>
        <c:crossBetween val="midCat"/>
      </c:valAx>
      <c:spPr>
        <a:solidFill>
          <a:prstClr val="white"/>
        </a:solidFill>
      </c:spPr>
    </c:plotArea>
    <c:legend>
      <c:legendPos val="r"/>
      <c:layout>
        <c:manualLayout>
          <c:xMode val="edge"/>
          <c:yMode val="edge"/>
          <c:x val="0.55480788262122971"/>
          <c:y val="0.35299446193628181"/>
          <c:w val="0.43519102999154391"/>
          <c:h val="0.39988332762024875"/>
        </c:manualLayout>
      </c:layout>
      <c:overlay val="0"/>
      <c:txPr>
        <a:bodyPr/>
        <a:lstStyle/>
        <a:p>
          <a:pPr>
            <a:defRPr>
              <a:solidFill>
                <a:schemeClr val="bg1"/>
              </a:solidFill>
            </a:defRPr>
          </a:pPr>
          <a:endParaRPr lang="en-US"/>
        </a:p>
      </c:txPr>
    </c:legend>
    <c:plotVisOnly val="1"/>
    <c:dispBlanksAs val="gap"/>
    <c:showDLblsOverMax val="0"/>
  </c:chart>
  <c:spPr>
    <a:solidFill>
      <a:schemeClr val="tx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69B26-4F67-4C93-B962-5CCAB074FDDF}" type="datetimeFigureOut">
              <a:rPr lang="en-US" smtClean="0"/>
              <a:t>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1A311-8FEF-4D47-9B65-8FA170E6A574}" type="slidenum">
              <a:rPr lang="en-US" smtClean="0"/>
              <a:t>‹#›</a:t>
            </a:fld>
            <a:endParaRPr lang="en-US"/>
          </a:p>
        </p:txBody>
      </p:sp>
    </p:spTree>
    <p:extLst>
      <p:ext uri="{BB962C8B-B14F-4D97-AF65-F5344CB8AC3E}">
        <p14:creationId xmlns:p14="http://schemas.microsoft.com/office/powerpoint/2010/main" val="8292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a:t>
            </a:fld>
            <a:endParaRPr lang="en-US"/>
          </a:p>
        </p:txBody>
      </p:sp>
    </p:spTree>
    <p:extLst>
      <p:ext uri="{BB962C8B-B14F-4D97-AF65-F5344CB8AC3E}">
        <p14:creationId xmlns:p14="http://schemas.microsoft.com/office/powerpoint/2010/main" val="177932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0899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20</a:t>
            </a:fld>
            <a:endParaRPr lang="en-US"/>
          </a:p>
        </p:txBody>
      </p:sp>
    </p:spTree>
    <p:extLst>
      <p:ext uri="{BB962C8B-B14F-4D97-AF65-F5344CB8AC3E}">
        <p14:creationId xmlns:p14="http://schemas.microsoft.com/office/powerpoint/2010/main" val="48165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21</a:t>
            </a:fld>
            <a:endParaRPr lang="en-US"/>
          </a:p>
        </p:txBody>
      </p:sp>
    </p:spTree>
    <p:extLst>
      <p:ext uri="{BB962C8B-B14F-4D97-AF65-F5344CB8AC3E}">
        <p14:creationId xmlns:p14="http://schemas.microsoft.com/office/powerpoint/2010/main" val="338934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22</a:t>
            </a:fld>
            <a:endParaRPr lang="en-US"/>
          </a:p>
        </p:txBody>
      </p:sp>
    </p:spTree>
    <p:extLst>
      <p:ext uri="{BB962C8B-B14F-4D97-AF65-F5344CB8AC3E}">
        <p14:creationId xmlns:p14="http://schemas.microsoft.com/office/powerpoint/2010/main" val="394128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23</a:t>
            </a:fld>
            <a:endParaRPr lang="en-US"/>
          </a:p>
        </p:txBody>
      </p:sp>
    </p:spTree>
    <p:extLst>
      <p:ext uri="{BB962C8B-B14F-4D97-AF65-F5344CB8AC3E}">
        <p14:creationId xmlns:p14="http://schemas.microsoft.com/office/powerpoint/2010/main" val="221493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24</a:t>
            </a:fld>
            <a:endParaRPr lang="en-US"/>
          </a:p>
        </p:txBody>
      </p:sp>
    </p:spTree>
    <p:extLst>
      <p:ext uri="{BB962C8B-B14F-4D97-AF65-F5344CB8AC3E}">
        <p14:creationId xmlns:p14="http://schemas.microsoft.com/office/powerpoint/2010/main" val="1728093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27</a:t>
            </a:fld>
            <a:endParaRPr lang="en-US"/>
          </a:p>
        </p:txBody>
      </p:sp>
    </p:spTree>
    <p:extLst>
      <p:ext uri="{BB962C8B-B14F-4D97-AF65-F5344CB8AC3E}">
        <p14:creationId xmlns:p14="http://schemas.microsoft.com/office/powerpoint/2010/main" val="2496849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28</a:t>
            </a:fld>
            <a:endParaRPr lang="en-US"/>
          </a:p>
        </p:txBody>
      </p:sp>
    </p:spTree>
    <p:extLst>
      <p:ext uri="{BB962C8B-B14F-4D97-AF65-F5344CB8AC3E}">
        <p14:creationId xmlns:p14="http://schemas.microsoft.com/office/powerpoint/2010/main" val="140001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29</a:t>
            </a:fld>
            <a:endParaRPr lang="en-US"/>
          </a:p>
        </p:txBody>
      </p:sp>
    </p:spTree>
    <p:extLst>
      <p:ext uri="{BB962C8B-B14F-4D97-AF65-F5344CB8AC3E}">
        <p14:creationId xmlns:p14="http://schemas.microsoft.com/office/powerpoint/2010/main" val="2845375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32</a:t>
            </a:fld>
            <a:endParaRPr lang="en-US"/>
          </a:p>
        </p:txBody>
      </p:sp>
    </p:spTree>
    <p:extLst>
      <p:ext uri="{BB962C8B-B14F-4D97-AF65-F5344CB8AC3E}">
        <p14:creationId xmlns:p14="http://schemas.microsoft.com/office/powerpoint/2010/main" val="14752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10</a:t>
            </a:fld>
            <a:endParaRPr lang="en-US"/>
          </a:p>
        </p:txBody>
      </p:sp>
    </p:spTree>
    <p:extLst>
      <p:ext uri="{BB962C8B-B14F-4D97-AF65-F5344CB8AC3E}">
        <p14:creationId xmlns:p14="http://schemas.microsoft.com/office/powerpoint/2010/main" val="1077096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33</a:t>
            </a:fld>
            <a:endParaRPr lang="en-US"/>
          </a:p>
        </p:txBody>
      </p:sp>
    </p:spTree>
    <p:extLst>
      <p:ext uri="{BB962C8B-B14F-4D97-AF65-F5344CB8AC3E}">
        <p14:creationId xmlns:p14="http://schemas.microsoft.com/office/powerpoint/2010/main" val="27666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35</a:t>
            </a:fld>
            <a:endParaRPr lang="en-US"/>
          </a:p>
        </p:txBody>
      </p:sp>
    </p:spTree>
    <p:extLst>
      <p:ext uri="{BB962C8B-B14F-4D97-AF65-F5344CB8AC3E}">
        <p14:creationId xmlns:p14="http://schemas.microsoft.com/office/powerpoint/2010/main" val="247527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36</a:t>
            </a:fld>
            <a:endParaRPr lang="en-US"/>
          </a:p>
        </p:txBody>
      </p:sp>
    </p:spTree>
    <p:extLst>
      <p:ext uri="{BB962C8B-B14F-4D97-AF65-F5344CB8AC3E}">
        <p14:creationId xmlns:p14="http://schemas.microsoft.com/office/powerpoint/2010/main" val="3230903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37</a:t>
            </a:fld>
            <a:endParaRPr lang="en-US"/>
          </a:p>
        </p:txBody>
      </p:sp>
    </p:spTree>
    <p:extLst>
      <p:ext uri="{BB962C8B-B14F-4D97-AF65-F5344CB8AC3E}">
        <p14:creationId xmlns:p14="http://schemas.microsoft.com/office/powerpoint/2010/main" val="2433967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38</a:t>
            </a:fld>
            <a:endParaRPr lang="en-US"/>
          </a:p>
        </p:txBody>
      </p:sp>
    </p:spTree>
    <p:extLst>
      <p:ext uri="{BB962C8B-B14F-4D97-AF65-F5344CB8AC3E}">
        <p14:creationId xmlns:p14="http://schemas.microsoft.com/office/powerpoint/2010/main" val="727122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39</a:t>
            </a:fld>
            <a:endParaRPr lang="en-US"/>
          </a:p>
        </p:txBody>
      </p:sp>
    </p:spTree>
    <p:extLst>
      <p:ext uri="{BB962C8B-B14F-4D97-AF65-F5344CB8AC3E}">
        <p14:creationId xmlns:p14="http://schemas.microsoft.com/office/powerpoint/2010/main" val="414678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11</a:t>
            </a:fld>
            <a:endParaRPr lang="en-US"/>
          </a:p>
        </p:txBody>
      </p:sp>
    </p:spTree>
    <p:extLst>
      <p:ext uri="{BB962C8B-B14F-4D97-AF65-F5344CB8AC3E}">
        <p14:creationId xmlns:p14="http://schemas.microsoft.com/office/powerpoint/2010/main" val="283348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12</a:t>
            </a:fld>
            <a:endParaRPr lang="en-US"/>
          </a:p>
        </p:txBody>
      </p:sp>
    </p:spTree>
    <p:extLst>
      <p:ext uri="{BB962C8B-B14F-4D97-AF65-F5344CB8AC3E}">
        <p14:creationId xmlns:p14="http://schemas.microsoft.com/office/powerpoint/2010/main" val="3203436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13</a:t>
            </a:fld>
            <a:endParaRPr lang="en-US"/>
          </a:p>
        </p:txBody>
      </p:sp>
    </p:spTree>
    <p:extLst>
      <p:ext uri="{BB962C8B-B14F-4D97-AF65-F5344CB8AC3E}">
        <p14:creationId xmlns:p14="http://schemas.microsoft.com/office/powerpoint/2010/main" val="397331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14</a:t>
            </a:fld>
            <a:endParaRPr lang="en-US"/>
          </a:p>
        </p:txBody>
      </p:sp>
    </p:spTree>
    <p:extLst>
      <p:ext uri="{BB962C8B-B14F-4D97-AF65-F5344CB8AC3E}">
        <p14:creationId xmlns:p14="http://schemas.microsoft.com/office/powerpoint/2010/main" val="284260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15</a:t>
            </a:fld>
            <a:endParaRPr lang="en-US"/>
          </a:p>
        </p:txBody>
      </p:sp>
    </p:spTree>
    <p:extLst>
      <p:ext uri="{BB962C8B-B14F-4D97-AF65-F5344CB8AC3E}">
        <p14:creationId xmlns:p14="http://schemas.microsoft.com/office/powerpoint/2010/main" val="55461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Matt</a:t>
            </a:r>
            <a:endParaRPr/>
          </a:p>
          <a:p>
            <a:pPr marL="0" lvl="0" indent="0" rtl="0">
              <a:spcBef>
                <a:spcPts val="0"/>
              </a:spcBef>
              <a:spcAft>
                <a:spcPts val="0"/>
              </a:spcAft>
              <a:buNone/>
            </a:pPr>
            <a:r>
              <a:rPr lang="en"/>
              <a:t>Explain why we do prototypes.</a:t>
            </a:r>
            <a:endParaRPr/>
          </a:p>
          <a:p>
            <a:pPr marL="0" lvl="0" indent="0" rtl="0">
              <a:spcBef>
                <a:spcPts val="0"/>
              </a:spcBef>
              <a:spcAft>
                <a:spcPts val="0"/>
              </a:spcAft>
              <a:buNone/>
            </a:pPr>
            <a:r>
              <a:rPr lang="en"/>
              <a:t>To estimate damage, structures must be prototyped</a:t>
            </a:r>
            <a:endParaRPr/>
          </a:p>
        </p:txBody>
      </p:sp>
    </p:spTree>
    <p:extLst>
      <p:ext uri="{BB962C8B-B14F-4D97-AF65-F5344CB8AC3E}">
        <p14:creationId xmlns:p14="http://schemas.microsoft.com/office/powerpoint/2010/main" val="1481315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1A311-8FEF-4D47-9B65-8FA170E6A574}" type="slidenum">
              <a:rPr lang="en-US" smtClean="0"/>
              <a:t>17</a:t>
            </a:fld>
            <a:endParaRPr lang="en-US"/>
          </a:p>
        </p:txBody>
      </p:sp>
    </p:spTree>
    <p:extLst>
      <p:ext uri="{BB962C8B-B14F-4D97-AF65-F5344CB8AC3E}">
        <p14:creationId xmlns:p14="http://schemas.microsoft.com/office/powerpoint/2010/main" val="3925850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BD1646-9D04-4752-8E1F-50E23F4B7CB7}"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70870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BD1646-9D04-4752-8E1F-50E23F4B7CB7}"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1845069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BD1646-9D04-4752-8E1F-50E23F4B7CB7}"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283633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469310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7832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5030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3401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a:solidFill>
                <a:srgbClr val="DBF5F9">
                  <a:shade val="90000"/>
                </a:srgbClr>
              </a:solidFill>
            </a:endParaRPr>
          </a:p>
        </p:txBody>
      </p:sp>
      <p:sp>
        <p:nvSpPr>
          <p:cNvPr id="9" name="Slide Number Placeholder 8"/>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818593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a:solidFill>
                <a:srgbClr val="DBF5F9">
                  <a:shade val="90000"/>
                </a:srgbClr>
              </a:solidFill>
            </a:endParaRPr>
          </a:p>
        </p:txBody>
      </p:sp>
      <p:sp>
        <p:nvSpPr>
          <p:cNvPr id="5" name="Slide Number Placeholder 4"/>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69500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a:solidFill>
                <a:srgbClr val="DBF5F9">
                  <a:shade val="90000"/>
                </a:srgbClr>
              </a:solidFill>
            </a:endParaRPr>
          </a:p>
        </p:txBody>
      </p:sp>
      <p:sp>
        <p:nvSpPr>
          <p:cNvPr id="4" name="Slide Number Placeholder 3"/>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907414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4577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BD1646-9D04-4752-8E1F-50E23F4B7CB7}"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3710634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338297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52793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91211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0" y="0"/>
            <a:ext cx="12192000" cy="924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Shape 14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45" name="Shape 1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0803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75191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873102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800222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149741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a:solidFill>
                <a:srgbClr val="DBF5F9">
                  <a:shade val="90000"/>
                </a:srgbClr>
              </a:solidFill>
            </a:endParaRPr>
          </a:p>
        </p:txBody>
      </p:sp>
      <p:sp>
        <p:nvSpPr>
          <p:cNvPr id="9" name="Slide Number Placeholder 8"/>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36436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a:solidFill>
                <a:srgbClr val="DBF5F9">
                  <a:shade val="90000"/>
                </a:srgbClr>
              </a:solidFill>
            </a:endParaRPr>
          </a:p>
        </p:txBody>
      </p:sp>
      <p:sp>
        <p:nvSpPr>
          <p:cNvPr id="5" name="Slide Number Placeholder 4"/>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78297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BD1646-9D04-4752-8E1F-50E23F4B7CB7}"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2074194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a:solidFill>
                <a:srgbClr val="DBF5F9">
                  <a:shade val="90000"/>
                </a:srgbClr>
              </a:solidFill>
            </a:endParaRPr>
          </a:p>
        </p:txBody>
      </p:sp>
      <p:sp>
        <p:nvSpPr>
          <p:cNvPr id="4" name="Slide Number Placeholder 3"/>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71837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87023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Tree>
    <p:extLst>
      <p:ext uri="{BB962C8B-B14F-4D97-AF65-F5344CB8AC3E}">
        <p14:creationId xmlns:p14="http://schemas.microsoft.com/office/powerpoint/2010/main" val="2643931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588505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4454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BD1646-9D04-4752-8E1F-50E23F4B7CB7}"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69457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BD1646-9D04-4752-8E1F-50E23F4B7CB7}"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2998018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BD1646-9D04-4752-8E1F-50E23F4B7CB7}"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132788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D1646-9D04-4752-8E1F-50E23F4B7CB7}"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305501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BD1646-9D04-4752-8E1F-50E23F4B7CB7}"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355855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BD1646-9D04-4752-8E1F-50E23F4B7CB7}"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928F6-6CE3-4E51-9F60-720420F262A7}" type="slidenum">
              <a:rPr lang="en-US" smtClean="0"/>
              <a:t>‹#›</a:t>
            </a:fld>
            <a:endParaRPr lang="en-US"/>
          </a:p>
        </p:txBody>
      </p:sp>
    </p:spTree>
    <p:extLst>
      <p:ext uri="{BB962C8B-B14F-4D97-AF65-F5344CB8AC3E}">
        <p14:creationId xmlns:p14="http://schemas.microsoft.com/office/powerpoint/2010/main" val="4252791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D1646-9D04-4752-8E1F-50E23F4B7CB7}" type="datetimeFigureOut">
              <a:rPr lang="en-US" smtClean="0"/>
              <a:t>11/8/2018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928F6-6CE3-4E51-9F60-720420F262A7}" type="slidenum">
              <a:rPr lang="en-US" smtClean="0"/>
              <a:t>‹#›</a:t>
            </a:fld>
            <a:endParaRPr lang="en-US"/>
          </a:p>
        </p:txBody>
      </p:sp>
    </p:spTree>
    <p:extLst>
      <p:ext uri="{BB962C8B-B14F-4D97-AF65-F5344CB8AC3E}">
        <p14:creationId xmlns:p14="http://schemas.microsoft.com/office/powerpoint/2010/main" val="4192068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25FA89A-0FB6-43CC-8EF1-0626E0EDE439}" type="datetimeFigureOut">
              <a:rPr lang="en-US" smtClean="0">
                <a:solidFill>
                  <a:srgbClr val="DBF5F9">
                    <a:shade val="90000"/>
                  </a:srgbClr>
                </a:solidFill>
              </a:rPr>
              <a:pPr/>
              <a:t>11/8/2018</a:t>
            </a:fld>
            <a:endParaRPr lang="en-US">
              <a:solidFill>
                <a:srgbClr val="DBF5F9">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DBF5F9">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ECE2743-F47B-47C9-B1CC-EBEE59089553}" type="slidenum">
              <a:rPr lang="en-US" smtClean="0">
                <a:solidFill>
                  <a:srgbClr val="DBF5F9">
                    <a:shade val="90000"/>
                  </a:srgbClr>
                </a:solidFill>
              </a:rPr>
              <a:pPr/>
              <a:t>‹#›</a:t>
            </a:fld>
            <a:endParaRPr lang="en-US">
              <a:solidFill>
                <a:srgbClr val="DBF5F9">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grpSp>
    </p:spTree>
    <p:extLst>
      <p:ext uri="{BB962C8B-B14F-4D97-AF65-F5344CB8AC3E}">
        <p14:creationId xmlns:p14="http://schemas.microsoft.com/office/powerpoint/2010/main" val="28807371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48BE398-B746-472D-9DD0-DD7C1F39D349}" type="datetimeFigureOut">
              <a:rPr lang="en-US" smtClean="0">
                <a:solidFill>
                  <a:srgbClr val="DBF5F9">
                    <a:shade val="90000"/>
                  </a:srgbClr>
                </a:solidFill>
              </a:rPr>
              <a:pPr/>
              <a:t>11/8/2018</a:t>
            </a:fld>
            <a:endParaRPr lang="en-US">
              <a:solidFill>
                <a:srgbClr val="DBF5F9">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DBF5F9">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77215AB-F71B-4110-BA5B-E11E7D4CBB62}" type="slidenum">
              <a:rPr lang="en-US" smtClean="0">
                <a:solidFill>
                  <a:srgbClr val="DBF5F9">
                    <a:shade val="90000"/>
                  </a:srgbClr>
                </a:solidFill>
              </a:rPr>
              <a:pPr/>
              <a:t>‹#›</a:t>
            </a:fld>
            <a:endParaRPr lang="en-US">
              <a:solidFill>
                <a:srgbClr val="DBF5F9">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grpSp>
    </p:spTree>
    <p:extLst>
      <p:ext uri="{BB962C8B-B14F-4D97-AF65-F5344CB8AC3E}">
        <p14:creationId xmlns:p14="http://schemas.microsoft.com/office/powerpoint/2010/main" val="92590258"/>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hyperlink" Target="https://crc-uri.maps.arcgis.com/home/index.html"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www.beachsamp.org/stormtools/stormtools-coastal-environmental-risk-index-cer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4.emf"/><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arcg.is/1jjbS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9.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73152"/>
            <a:ext cx="12403328" cy="7050024"/>
          </a:xfrm>
          <a:prstGeom prst="rect">
            <a:avLst/>
          </a:prstGeom>
        </p:spPr>
      </p:pic>
      <p:sp>
        <p:nvSpPr>
          <p:cNvPr id="2" name="Title 1"/>
          <p:cNvSpPr>
            <a:spLocks noGrp="1"/>
          </p:cNvSpPr>
          <p:nvPr>
            <p:ph type="title"/>
          </p:nvPr>
        </p:nvSpPr>
        <p:spPr/>
        <p:txBody>
          <a:bodyPr/>
          <a:lstStyle/>
          <a:p>
            <a:endParaRPr lang="en-US" dirty="0"/>
          </a:p>
        </p:txBody>
      </p:sp>
      <p:sp>
        <p:nvSpPr>
          <p:cNvPr id="4" name="Rectangle 3"/>
          <p:cNvSpPr/>
          <p:nvPr/>
        </p:nvSpPr>
        <p:spPr>
          <a:xfrm>
            <a:off x="5279136" y="1781464"/>
            <a:ext cx="6672072" cy="2906630"/>
          </a:xfrm>
          <a:prstGeom prst="rect">
            <a:avLst/>
          </a:prstGeom>
          <a:solidFill>
            <a:srgbClr val="00B0F0"/>
          </a:solidFill>
        </p:spPr>
        <p:txBody>
          <a:bodyPr wrap="square">
            <a:spAutoFit/>
          </a:bodyPr>
          <a:lstStyle/>
          <a:p>
            <a:pPr algn="ctr">
              <a:lnSpc>
                <a:spcPct val="107000"/>
              </a:lnSpc>
              <a:spcAft>
                <a:spcPts val="800"/>
              </a:spcAft>
            </a:pPr>
            <a:r>
              <a:rPr lang="en-US" sz="2000" b="1" dirty="0"/>
              <a:t>STORMTOOLS Overview: Flooding, Coastal Environmental Risk Index, and Design Elevation Maps	</a:t>
            </a:r>
            <a:endParaRPr lang="en-US" sz="2000" b="1" dirty="0" smtClean="0"/>
          </a:p>
          <a:p>
            <a:pPr algn="ctr">
              <a:lnSpc>
                <a:spcPct val="107000"/>
              </a:lnSpc>
              <a:spcAft>
                <a:spcPts val="800"/>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Malcolm L. Spaulding and team*</a:t>
            </a:r>
          </a:p>
          <a:p>
            <a:pPr algn="ctr">
              <a:lnSpc>
                <a:spcPct val="107000"/>
              </a:lnSpc>
              <a:spcAft>
                <a:spcPts val="800"/>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*Annette Grilli, Chris Damon, Teresa Crean, Grover Fugate, Jim Boyd, Janet Freedman, and Reza Hashemi</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baseline="300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dirty="0" smtClean="0">
                <a:effectLst/>
                <a:latin typeface="Calibri" panose="020F0502020204030204" pitchFamily="34" charset="0"/>
                <a:ea typeface="Calibri" panose="020F0502020204030204" pitchFamily="34" charset="0"/>
                <a:cs typeface="Times New Roman" panose="02020603050405020304" pitchFamily="18" charset="0"/>
              </a:rPr>
              <a:t>Ocean Engineering, University of RI, Narragansett, RI;  </a:t>
            </a:r>
          </a:p>
          <a:p>
            <a:pPr algn="ctr">
              <a:lnSpc>
                <a:spcPct val="107000"/>
              </a:lnSpc>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428244" y="4818888"/>
            <a:ext cx="4282440" cy="923330"/>
          </a:xfrm>
          <a:prstGeom prst="rect">
            <a:avLst/>
          </a:prstGeom>
          <a:solidFill>
            <a:srgbClr val="00B0F0"/>
          </a:solidFill>
        </p:spPr>
        <p:txBody>
          <a:bodyPr wrap="square" rtlCol="0">
            <a:spAutoFit/>
          </a:bodyPr>
          <a:lstStyle/>
          <a:p>
            <a:pPr algn="ctr"/>
            <a:r>
              <a:rPr lang="en-US" dirty="0" smtClean="0"/>
              <a:t>STORMTOOLS Design Elevation Map</a:t>
            </a:r>
          </a:p>
          <a:p>
            <a:pPr algn="ctr"/>
            <a:r>
              <a:rPr lang="en-US" dirty="0" smtClean="0"/>
              <a:t>Training Sessions</a:t>
            </a:r>
          </a:p>
          <a:p>
            <a:pPr algn="ctr"/>
            <a:r>
              <a:rPr lang="en-US" dirty="0" smtClean="0"/>
              <a:t>Oct 24 and Nov 9, 2018</a:t>
            </a:r>
            <a:endParaRPr lang="en-US" dirty="0"/>
          </a:p>
        </p:txBody>
      </p:sp>
    </p:spTree>
    <p:extLst>
      <p:ext uri="{BB962C8B-B14F-4D97-AF65-F5344CB8AC3E}">
        <p14:creationId xmlns:p14="http://schemas.microsoft.com/office/powerpoint/2010/main" val="203499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94" y="198641"/>
            <a:ext cx="10972800" cy="604207"/>
          </a:xfrm>
        </p:spPr>
        <p:txBody>
          <a:bodyPr>
            <a:normAutofit/>
          </a:bodyPr>
          <a:lstStyle/>
          <a:p>
            <a:pPr algn="ctr"/>
            <a:r>
              <a:rPr lang="en-US" sz="3200" b="1" dirty="0" smtClean="0">
                <a:solidFill>
                  <a:schemeClr val="accent3"/>
                </a:solidFill>
              </a:rPr>
              <a:t>FEMA flood </a:t>
            </a:r>
            <a:r>
              <a:rPr lang="en-US" sz="3200" b="1" dirty="0">
                <a:solidFill>
                  <a:schemeClr val="accent3"/>
                </a:solidFill>
              </a:rPr>
              <a:t>z</a:t>
            </a:r>
            <a:r>
              <a:rPr lang="en-US" sz="3200" b="1" dirty="0" smtClean="0">
                <a:solidFill>
                  <a:schemeClr val="accent3"/>
                </a:solidFill>
              </a:rPr>
              <a:t>ones associated water levels and waves</a:t>
            </a:r>
            <a:endParaRPr lang="en-US" sz="3200" b="1" dirty="0">
              <a:solidFill>
                <a:schemeClr val="accent3"/>
              </a:solidFill>
            </a:endParaRPr>
          </a:p>
        </p:txBody>
      </p:sp>
      <p:pic>
        <p:nvPicPr>
          <p:cNvPr id="4" name="Content Placeholder 3"/>
          <p:cNvPicPr>
            <a:picLocks noGrp="1" noChangeAspect="1"/>
          </p:cNvPicPr>
          <p:nvPr>
            <p:ph idx="1"/>
          </p:nvPr>
        </p:nvPicPr>
        <p:blipFill>
          <a:blip r:embed="rId3"/>
          <a:stretch>
            <a:fillRect/>
          </a:stretch>
        </p:blipFill>
        <p:spPr>
          <a:xfrm>
            <a:off x="2241764" y="1026943"/>
            <a:ext cx="7991608" cy="5415072"/>
          </a:xfrm>
          <a:prstGeom prst="rect">
            <a:avLst/>
          </a:prstGeom>
        </p:spPr>
      </p:pic>
      <p:cxnSp>
        <p:nvCxnSpPr>
          <p:cNvPr id="6" name="Straight Connector 5"/>
          <p:cNvCxnSpPr/>
          <p:nvPr/>
        </p:nvCxnSpPr>
        <p:spPr>
          <a:xfrm>
            <a:off x="1036008" y="3698816"/>
            <a:ext cx="975672" cy="14068"/>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53549" y="5504741"/>
            <a:ext cx="858129" cy="0"/>
          </a:xfrm>
          <a:prstGeom prst="line">
            <a:avLst/>
          </a:prstGeom>
          <a:ln w="571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3218" y="5359791"/>
            <a:ext cx="900333" cy="646331"/>
          </a:xfrm>
          <a:prstGeom prst="rect">
            <a:avLst/>
          </a:prstGeom>
          <a:noFill/>
        </p:spPr>
        <p:txBody>
          <a:bodyPr wrap="square" rtlCol="0">
            <a:spAutoFit/>
          </a:bodyPr>
          <a:lstStyle/>
          <a:p>
            <a:r>
              <a:rPr lang="en-US" b="1" dirty="0" smtClean="0"/>
              <a:t>NAVD88</a:t>
            </a:r>
            <a:endParaRPr lang="en-US" b="1" dirty="0"/>
          </a:p>
        </p:txBody>
      </p:sp>
      <p:sp>
        <p:nvSpPr>
          <p:cNvPr id="11" name="TextBox 10"/>
          <p:cNvSpPr txBox="1"/>
          <p:nvPr/>
        </p:nvSpPr>
        <p:spPr>
          <a:xfrm>
            <a:off x="253218" y="3514150"/>
            <a:ext cx="782790" cy="369332"/>
          </a:xfrm>
          <a:prstGeom prst="rect">
            <a:avLst/>
          </a:prstGeom>
          <a:noFill/>
        </p:spPr>
        <p:txBody>
          <a:bodyPr wrap="square" rtlCol="0">
            <a:spAutoFit/>
          </a:bodyPr>
          <a:lstStyle/>
          <a:p>
            <a:r>
              <a:rPr lang="en-US" b="1" dirty="0" smtClean="0"/>
              <a:t>BFE</a:t>
            </a:r>
          </a:p>
        </p:txBody>
      </p:sp>
      <p:cxnSp>
        <p:nvCxnSpPr>
          <p:cNvPr id="13" name="Straight Arrow Connector 12"/>
          <p:cNvCxnSpPr/>
          <p:nvPr/>
        </p:nvCxnSpPr>
        <p:spPr>
          <a:xfrm flipV="1">
            <a:off x="1662488" y="3712884"/>
            <a:ext cx="8049" cy="17496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383151" y="4446875"/>
            <a:ext cx="850221" cy="369332"/>
          </a:xfrm>
          <a:prstGeom prst="rect">
            <a:avLst/>
          </a:prstGeom>
          <a:solidFill>
            <a:schemeClr val="accent3"/>
          </a:solidFill>
        </p:spPr>
        <p:txBody>
          <a:bodyPr wrap="square" rtlCol="0">
            <a:spAutoFit/>
          </a:bodyPr>
          <a:lstStyle/>
          <a:p>
            <a:r>
              <a:rPr lang="en-US" dirty="0" smtClean="0"/>
              <a:t>SWEL</a:t>
            </a:r>
            <a:endParaRPr lang="en-US" dirty="0"/>
          </a:p>
        </p:txBody>
      </p:sp>
      <p:cxnSp>
        <p:nvCxnSpPr>
          <p:cNvPr id="16" name="Straight Connector 15"/>
          <p:cNvCxnSpPr/>
          <p:nvPr/>
        </p:nvCxnSpPr>
        <p:spPr>
          <a:xfrm>
            <a:off x="1153551" y="4631541"/>
            <a:ext cx="858129"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3217" y="4446875"/>
            <a:ext cx="900333" cy="369332"/>
          </a:xfrm>
          <a:prstGeom prst="rect">
            <a:avLst/>
          </a:prstGeom>
          <a:noFill/>
        </p:spPr>
        <p:txBody>
          <a:bodyPr wrap="square" rtlCol="0">
            <a:spAutoFit/>
          </a:bodyPr>
          <a:lstStyle/>
          <a:p>
            <a:r>
              <a:rPr lang="en-US" dirty="0" smtClean="0"/>
              <a:t>SWEL</a:t>
            </a:r>
            <a:endParaRPr lang="en-US" dirty="0"/>
          </a:p>
        </p:txBody>
      </p:sp>
      <p:sp>
        <p:nvSpPr>
          <p:cNvPr id="20" name="TextBox 19"/>
          <p:cNvSpPr txBox="1"/>
          <p:nvPr/>
        </p:nvSpPr>
        <p:spPr>
          <a:xfrm>
            <a:off x="422031" y="829774"/>
            <a:ext cx="1589649" cy="923330"/>
          </a:xfrm>
          <a:prstGeom prst="rect">
            <a:avLst/>
          </a:prstGeom>
          <a:solidFill>
            <a:schemeClr val="accent3"/>
          </a:solidFill>
        </p:spPr>
        <p:txBody>
          <a:bodyPr wrap="square" rtlCol="0">
            <a:spAutoFit/>
          </a:bodyPr>
          <a:lstStyle/>
          <a:p>
            <a:r>
              <a:rPr lang="en-US" dirty="0" smtClean="0">
                <a:solidFill>
                  <a:schemeClr val="bg1"/>
                </a:solidFill>
              </a:rPr>
              <a:t>BFE: referenced to NAVD88</a:t>
            </a:r>
            <a:endParaRPr lang="en-US" dirty="0">
              <a:solidFill>
                <a:schemeClr val="bg1"/>
              </a:solidFill>
            </a:endParaRPr>
          </a:p>
        </p:txBody>
      </p:sp>
      <p:cxnSp>
        <p:nvCxnSpPr>
          <p:cNvPr id="22" name="Straight Arrow Connector 21"/>
          <p:cNvCxnSpPr/>
          <p:nvPr/>
        </p:nvCxnSpPr>
        <p:spPr>
          <a:xfrm flipH="1" flipV="1">
            <a:off x="3812345" y="4093698"/>
            <a:ext cx="14067" cy="1266093"/>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5166" y="1939792"/>
            <a:ext cx="1396767" cy="1477328"/>
          </a:xfrm>
          <a:prstGeom prst="rect">
            <a:avLst/>
          </a:prstGeom>
          <a:solidFill>
            <a:schemeClr val="accent3"/>
          </a:solidFill>
        </p:spPr>
        <p:txBody>
          <a:bodyPr wrap="square" rtlCol="0">
            <a:spAutoFit/>
          </a:bodyPr>
          <a:lstStyle/>
          <a:p>
            <a:r>
              <a:rPr lang="en-US" dirty="0" smtClean="0">
                <a:solidFill>
                  <a:schemeClr val="bg1"/>
                </a:solidFill>
              </a:rPr>
              <a:t>Depth of inundation,</a:t>
            </a:r>
          </a:p>
          <a:p>
            <a:r>
              <a:rPr lang="en-US" dirty="0" smtClean="0">
                <a:solidFill>
                  <a:schemeClr val="bg1"/>
                </a:solidFill>
              </a:rPr>
              <a:t>referenced to grade elevation</a:t>
            </a:r>
            <a:endParaRPr lang="en-US" dirty="0">
              <a:solidFill>
                <a:schemeClr val="bg1"/>
              </a:solidFill>
            </a:endParaRPr>
          </a:p>
        </p:txBody>
      </p:sp>
      <p:sp>
        <p:nvSpPr>
          <p:cNvPr id="24" name="TextBox 23"/>
          <p:cNvSpPr txBox="1"/>
          <p:nvPr/>
        </p:nvSpPr>
        <p:spPr>
          <a:xfrm>
            <a:off x="4074631" y="4816207"/>
            <a:ext cx="1299228" cy="646331"/>
          </a:xfrm>
          <a:prstGeom prst="rect">
            <a:avLst/>
          </a:prstGeom>
          <a:solidFill>
            <a:schemeClr val="accent3"/>
          </a:solidFill>
        </p:spPr>
        <p:txBody>
          <a:bodyPr wrap="square" rtlCol="0">
            <a:spAutoFit/>
          </a:bodyPr>
          <a:lstStyle/>
          <a:p>
            <a:r>
              <a:rPr lang="en-US" dirty="0" smtClean="0"/>
              <a:t>Inundation depth</a:t>
            </a:r>
            <a:endParaRPr lang="en-US" dirty="0"/>
          </a:p>
        </p:txBody>
      </p:sp>
    </p:spTree>
    <p:extLst>
      <p:ext uri="{BB962C8B-B14F-4D97-AF65-F5344CB8AC3E}">
        <p14:creationId xmlns:p14="http://schemas.microsoft.com/office/powerpoint/2010/main" val="3603802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688614"/>
          </a:xfrm>
        </p:spPr>
        <p:txBody>
          <a:bodyPr>
            <a:normAutofit fontScale="90000"/>
          </a:bodyPr>
          <a:lstStyle/>
          <a:p>
            <a:r>
              <a:rPr lang="en-US" b="1" dirty="0" smtClean="0">
                <a:solidFill>
                  <a:schemeClr val="accent3"/>
                </a:solidFill>
              </a:rPr>
              <a:t>FEMA - Flood Insurance Rate Maps (FIRMS)</a:t>
            </a:r>
            <a:endParaRPr lang="en-US" b="1" dirty="0">
              <a:solidFill>
                <a:schemeClr val="accent3"/>
              </a:solidFill>
            </a:endParaRPr>
          </a:p>
        </p:txBody>
      </p:sp>
      <p:sp>
        <p:nvSpPr>
          <p:cNvPr id="3" name="Content Placeholder 2"/>
          <p:cNvSpPr>
            <a:spLocks noGrp="1"/>
          </p:cNvSpPr>
          <p:nvPr>
            <p:ph idx="1"/>
          </p:nvPr>
        </p:nvSpPr>
        <p:spPr>
          <a:xfrm>
            <a:off x="609600" y="1640059"/>
            <a:ext cx="10972800" cy="4389120"/>
          </a:xfrm>
        </p:spPr>
        <p:txBody>
          <a:bodyPr>
            <a:normAutofit lnSpcReduction="10000"/>
          </a:bodyPr>
          <a:lstStyle/>
          <a:p>
            <a:r>
              <a:rPr lang="en-US" dirty="0" smtClean="0"/>
              <a:t>Generated by FEMA for 100 and 500 </a:t>
            </a:r>
            <a:r>
              <a:rPr lang="en-US" dirty="0" err="1" smtClean="0"/>
              <a:t>yr</a:t>
            </a:r>
            <a:r>
              <a:rPr lang="en-US" dirty="0" smtClean="0"/>
              <a:t> return period surge for establishing flood insurance zones and rates. Maps expressed in terms of zones (VE, AE, and X) base flood elevation (BFE) (includes both surge and controlling wave heights).</a:t>
            </a:r>
          </a:p>
          <a:p>
            <a:r>
              <a:rPr lang="en-US" dirty="0" smtClean="0"/>
              <a:t>FIRMS do not include sea level rise and hence their use to set building design standards does not accurately represent risk in the presence of sea level rise. (Their role is to determine flood zones and set flood insurance rates).</a:t>
            </a:r>
          </a:p>
          <a:p>
            <a:r>
              <a:rPr lang="en-US" dirty="0" smtClean="0"/>
              <a:t>BFE maps often have serious problems (e.g. dated modeling technology, lack of consideration of uncertainty, lack of validation, subjective spatial interpolation, etc.)</a:t>
            </a:r>
            <a:endParaRPr lang="en-US" dirty="0"/>
          </a:p>
        </p:txBody>
      </p:sp>
    </p:spTree>
    <p:extLst>
      <p:ext uri="{BB962C8B-B14F-4D97-AF65-F5344CB8AC3E}">
        <p14:creationId xmlns:p14="http://schemas.microsoft.com/office/powerpoint/2010/main" val="225201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solidFill>
              </a:rPr>
              <a:t>CERI Goal:</a:t>
            </a:r>
            <a:endParaRPr lang="en-US" b="1" dirty="0">
              <a:solidFill>
                <a:schemeClr val="accent3"/>
              </a:solidFill>
            </a:endParaRPr>
          </a:p>
        </p:txBody>
      </p:sp>
      <p:sp>
        <p:nvSpPr>
          <p:cNvPr id="3" name="Content Placeholder 2"/>
          <p:cNvSpPr>
            <a:spLocks noGrp="1"/>
          </p:cNvSpPr>
          <p:nvPr>
            <p:ph idx="1"/>
          </p:nvPr>
        </p:nvSpPr>
        <p:spPr>
          <a:xfrm>
            <a:off x="609599" y="1935480"/>
            <a:ext cx="9928485" cy="4389120"/>
          </a:xfrm>
        </p:spPr>
        <p:txBody>
          <a:bodyPr/>
          <a:lstStyle/>
          <a:p>
            <a:r>
              <a:rPr lang="en-US" dirty="0"/>
              <a:t>T</a:t>
            </a:r>
            <a:r>
              <a:rPr lang="en-US" dirty="0" smtClean="0"/>
              <a:t>o </a:t>
            </a:r>
            <a:r>
              <a:rPr lang="en-US" dirty="0"/>
              <a:t>develop and apply </a:t>
            </a:r>
            <a:r>
              <a:rPr lang="en-US" dirty="0" smtClean="0"/>
              <a:t>a Coastal </a:t>
            </a:r>
            <a:r>
              <a:rPr lang="en-US" dirty="0"/>
              <a:t>E</a:t>
            </a:r>
            <a:r>
              <a:rPr lang="en-US" dirty="0" smtClean="0"/>
              <a:t>nvironmental Risk Index *(CERI) </a:t>
            </a:r>
            <a:r>
              <a:rPr lang="en-US" dirty="0"/>
              <a:t>to assess the risk that structures and infrastructure face from storm surges, including flooding and the associated wave environment, in the presence of sea level </a:t>
            </a:r>
            <a:r>
              <a:rPr lang="en-US" dirty="0" smtClean="0"/>
              <a:t>rise(SLR), </a:t>
            </a:r>
            <a:r>
              <a:rPr lang="en-US" dirty="0"/>
              <a:t>and shoreline erosion/accretion</a:t>
            </a:r>
            <a:r>
              <a:rPr lang="en-US" dirty="0" smtClean="0"/>
              <a:t>.</a:t>
            </a:r>
            <a:endParaRPr lang="en-US" dirty="0"/>
          </a:p>
          <a:p>
            <a:pPr marL="0" indent="0">
              <a:buNone/>
            </a:pPr>
            <a:r>
              <a:rPr lang="en-US" i="1" dirty="0" smtClean="0"/>
              <a:t>	</a:t>
            </a:r>
          </a:p>
          <a:p>
            <a:pPr marL="0" indent="0">
              <a:buNone/>
            </a:pPr>
            <a:r>
              <a:rPr lang="en-US" i="1" dirty="0" smtClean="0"/>
              <a:t>* CERI uses percent damage (or cost of damage) associated with 		flooding and erosion as a proxy for risk.</a:t>
            </a:r>
            <a:endParaRPr lang="en-US" i="1" dirty="0"/>
          </a:p>
        </p:txBody>
      </p:sp>
    </p:spTree>
    <p:extLst>
      <p:ext uri="{BB962C8B-B14F-4D97-AF65-F5344CB8AC3E}">
        <p14:creationId xmlns:p14="http://schemas.microsoft.com/office/powerpoint/2010/main" val="2616585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437" y="1831900"/>
            <a:ext cx="2560320" cy="128016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STORMTOOLs</a:t>
            </a:r>
          </a:p>
          <a:p>
            <a:pPr algn="ctr"/>
            <a:r>
              <a:rPr lang="en-US" dirty="0">
                <a:solidFill>
                  <a:prstClr val="black"/>
                </a:solidFill>
              </a:rPr>
              <a:t>Storm Water Level and Waves (100 </a:t>
            </a:r>
            <a:r>
              <a:rPr lang="en-US" dirty="0" err="1">
                <a:solidFill>
                  <a:prstClr val="black"/>
                </a:solidFill>
              </a:rPr>
              <a:t>yr</a:t>
            </a:r>
            <a:r>
              <a:rPr lang="en-US" dirty="0">
                <a:solidFill>
                  <a:prstClr val="black"/>
                </a:solidFill>
              </a:rPr>
              <a:t>, with SLR)</a:t>
            </a:r>
          </a:p>
        </p:txBody>
      </p:sp>
      <p:sp>
        <p:nvSpPr>
          <p:cNvPr id="5" name="Rectangle 4"/>
          <p:cNvSpPr/>
          <p:nvPr/>
        </p:nvSpPr>
        <p:spPr>
          <a:xfrm>
            <a:off x="3259184" y="1848183"/>
            <a:ext cx="2651760" cy="128016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Structures and Infrastructure</a:t>
            </a:r>
          </a:p>
          <a:p>
            <a:pPr algn="ctr"/>
            <a:r>
              <a:rPr lang="en-US" dirty="0">
                <a:solidFill>
                  <a:prstClr val="black"/>
                </a:solidFill>
              </a:rPr>
              <a:t>Type and Elevation</a:t>
            </a:r>
          </a:p>
        </p:txBody>
      </p:sp>
      <p:sp>
        <p:nvSpPr>
          <p:cNvPr id="6" name="Rectangle 5"/>
          <p:cNvSpPr/>
          <p:nvPr/>
        </p:nvSpPr>
        <p:spPr>
          <a:xfrm>
            <a:off x="6067862" y="1858728"/>
            <a:ext cx="2651760" cy="128016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a:p>
            <a:pPr algn="ctr"/>
            <a:r>
              <a:rPr lang="en-US" dirty="0">
                <a:solidFill>
                  <a:prstClr val="black"/>
                </a:solidFill>
              </a:rPr>
              <a:t>ACOE/FEMA </a:t>
            </a:r>
          </a:p>
          <a:p>
            <a:pPr algn="ctr"/>
            <a:r>
              <a:rPr lang="en-US" dirty="0">
                <a:solidFill>
                  <a:prstClr val="black"/>
                </a:solidFill>
              </a:rPr>
              <a:t>Wave and Inundation Damage Functions by Structure Type</a:t>
            </a:r>
          </a:p>
          <a:p>
            <a:pPr algn="ctr"/>
            <a:r>
              <a:rPr lang="en-US" dirty="0">
                <a:solidFill>
                  <a:prstClr val="white"/>
                </a:solidFill>
              </a:rPr>
              <a:t> </a:t>
            </a:r>
          </a:p>
        </p:txBody>
      </p:sp>
      <p:sp>
        <p:nvSpPr>
          <p:cNvPr id="7" name="TextBox 6"/>
          <p:cNvSpPr txBox="1"/>
          <p:nvPr/>
        </p:nvSpPr>
        <p:spPr>
          <a:xfrm>
            <a:off x="959053" y="268696"/>
            <a:ext cx="9265920" cy="1200329"/>
          </a:xfrm>
          <a:prstGeom prst="rect">
            <a:avLst/>
          </a:prstGeom>
          <a:noFill/>
        </p:spPr>
        <p:txBody>
          <a:bodyPr wrap="square" rtlCol="0">
            <a:spAutoFit/>
          </a:bodyPr>
          <a:lstStyle/>
          <a:p>
            <a:pPr algn="ctr"/>
            <a:r>
              <a:rPr lang="en-US" sz="3600" b="1" i="1" dirty="0" smtClean="0">
                <a:solidFill>
                  <a:srgbClr val="0BD0D9"/>
                </a:solidFill>
              </a:rPr>
              <a:t>STORMTOOLs Coastal </a:t>
            </a:r>
            <a:r>
              <a:rPr lang="en-US" sz="3600" b="1" i="1" dirty="0">
                <a:solidFill>
                  <a:srgbClr val="0BD0D9"/>
                </a:solidFill>
              </a:rPr>
              <a:t>Environmental Risk Index (CERI) </a:t>
            </a:r>
            <a:r>
              <a:rPr lang="en-US" sz="3600" b="1" dirty="0">
                <a:solidFill>
                  <a:srgbClr val="0BD0D9"/>
                </a:solidFill>
              </a:rPr>
              <a:t>Flow Chart</a:t>
            </a:r>
          </a:p>
        </p:txBody>
      </p:sp>
      <p:sp>
        <p:nvSpPr>
          <p:cNvPr id="8" name="TextBox 7"/>
          <p:cNvSpPr txBox="1"/>
          <p:nvPr/>
        </p:nvSpPr>
        <p:spPr>
          <a:xfrm>
            <a:off x="4375052" y="3815883"/>
            <a:ext cx="3601329" cy="646331"/>
          </a:xfrm>
          <a:prstGeom prst="rect">
            <a:avLst/>
          </a:prstGeom>
          <a:solidFill>
            <a:schemeClr val="accent3"/>
          </a:solidFill>
        </p:spPr>
        <p:txBody>
          <a:bodyPr wrap="square" rtlCol="0">
            <a:spAutoFit/>
          </a:bodyPr>
          <a:lstStyle/>
          <a:p>
            <a:r>
              <a:rPr lang="en-US" dirty="0">
                <a:solidFill>
                  <a:prstClr val="black"/>
                </a:solidFill>
              </a:rPr>
              <a:t>Flood/wind damage by individual structure/infrastructure</a:t>
            </a:r>
          </a:p>
        </p:txBody>
      </p:sp>
      <p:cxnSp>
        <p:nvCxnSpPr>
          <p:cNvPr id="10" name="Straight Connector 9"/>
          <p:cNvCxnSpPr/>
          <p:nvPr/>
        </p:nvCxnSpPr>
        <p:spPr>
          <a:xfrm flipV="1">
            <a:off x="1939332" y="3446990"/>
            <a:ext cx="8367948" cy="4276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39332" y="3173020"/>
            <a:ext cx="12392" cy="31998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2"/>
          </p:cNvCxnSpPr>
          <p:nvPr/>
        </p:nvCxnSpPr>
        <p:spPr>
          <a:xfrm>
            <a:off x="4585064" y="3128343"/>
            <a:ext cx="17959" cy="34633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p:cNvCxnSpPr>
          <p:nvPr/>
        </p:nvCxnSpPr>
        <p:spPr>
          <a:xfrm>
            <a:off x="7393742" y="3138888"/>
            <a:ext cx="0" cy="31864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87439" y="3474682"/>
            <a:ext cx="0" cy="31350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3"/>
          <a:srcRect l="22430" t="36898" r="20517" b="23159"/>
          <a:stretch/>
        </p:blipFill>
        <p:spPr>
          <a:xfrm>
            <a:off x="6187439" y="4868092"/>
            <a:ext cx="4598125" cy="1815124"/>
          </a:xfrm>
          <a:prstGeom prst="rect">
            <a:avLst/>
          </a:prstGeom>
        </p:spPr>
      </p:pic>
      <p:sp>
        <p:nvSpPr>
          <p:cNvPr id="24" name="TextBox 23"/>
          <p:cNvSpPr txBox="1"/>
          <p:nvPr/>
        </p:nvSpPr>
        <p:spPr>
          <a:xfrm>
            <a:off x="8257394" y="4099841"/>
            <a:ext cx="3217816" cy="646331"/>
          </a:xfrm>
          <a:prstGeom prst="rect">
            <a:avLst/>
          </a:prstGeom>
          <a:solidFill>
            <a:schemeClr val="accent3"/>
          </a:solidFill>
        </p:spPr>
        <p:txBody>
          <a:bodyPr wrap="square" rtlCol="0">
            <a:spAutoFit/>
          </a:bodyPr>
          <a:lstStyle/>
          <a:p>
            <a:r>
              <a:rPr lang="en-US" dirty="0">
                <a:solidFill>
                  <a:prstClr val="black"/>
                </a:solidFill>
              </a:rPr>
              <a:t>Probability distribution of damages</a:t>
            </a:r>
          </a:p>
        </p:txBody>
      </p:sp>
      <p:sp>
        <p:nvSpPr>
          <p:cNvPr id="25" name="TextBox 24"/>
          <p:cNvSpPr txBox="1"/>
          <p:nvPr/>
        </p:nvSpPr>
        <p:spPr>
          <a:xfrm>
            <a:off x="1852580" y="4423006"/>
            <a:ext cx="2290354" cy="369332"/>
          </a:xfrm>
          <a:prstGeom prst="rect">
            <a:avLst/>
          </a:prstGeom>
          <a:solidFill>
            <a:schemeClr val="accent3"/>
          </a:solidFill>
        </p:spPr>
        <p:txBody>
          <a:bodyPr wrap="square" rtlCol="0">
            <a:spAutoFit/>
          </a:bodyPr>
          <a:lstStyle/>
          <a:p>
            <a:r>
              <a:rPr lang="en-US" dirty="0">
                <a:solidFill>
                  <a:prstClr val="black"/>
                </a:solidFill>
              </a:rPr>
              <a:t>Damage by structure</a:t>
            </a:r>
          </a:p>
        </p:txBody>
      </p:sp>
      <p:pic>
        <p:nvPicPr>
          <p:cNvPr id="16" name="Picture 15"/>
          <p:cNvPicPr>
            <a:picLocks noChangeAspect="1"/>
          </p:cNvPicPr>
          <p:nvPr/>
        </p:nvPicPr>
        <p:blipFill>
          <a:blip r:embed="rId4"/>
          <a:stretch>
            <a:fillRect/>
          </a:stretch>
        </p:blipFill>
        <p:spPr>
          <a:xfrm>
            <a:off x="883747" y="4897562"/>
            <a:ext cx="2951332" cy="1649548"/>
          </a:xfrm>
          <a:prstGeom prst="rect">
            <a:avLst/>
          </a:prstGeom>
        </p:spPr>
      </p:pic>
      <p:sp>
        <p:nvSpPr>
          <p:cNvPr id="2" name="TextBox 1"/>
          <p:cNvSpPr txBox="1"/>
          <p:nvPr/>
        </p:nvSpPr>
        <p:spPr>
          <a:xfrm>
            <a:off x="9174137" y="1889230"/>
            <a:ext cx="2103120" cy="1280160"/>
          </a:xfrm>
          <a:prstGeom prst="rect">
            <a:avLst/>
          </a:prstGeom>
          <a:solidFill>
            <a:schemeClr val="accent3"/>
          </a:solidFill>
        </p:spPr>
        <p:txBody>
          <a:bodyPr wrap="square" rtlCol="0">
            <a:spAutoFit/>
          </a:bodyPr>
          <a:lstStyle/>
          <a:p>
            <a:endParaRPr lang="en-US" dirty="0">
              <a:solidFill>
                <a:prstClr val="black"/>
              </a:solidFill>
            </a:endParaRPr>
          </a:p>
          <a:p>
            <a:r>
              <a:rPr lang="en-US" dirty="0">
                <a:solidFill>
                  <a:prstClr val="black"/>
                </a:solidFill>
              </a:rPr>
              <a:t>Winds and Wind Damage Functions</a:t>
            </a:r>
          </a:p>
          <a:p>
            <a:endParaRPr lang="en-US" dirty="0">
              <a:solidFill>
                <a:prstClr val="black"/>
              </a:solidFill>
            </a:endParaRPr>
          </a:p>
        </p:txBody>
      </p:sp>
      <p:cxnSp>
        <p:nvCxnSpPr>
          <p:cNvPr id="26" name="Straight Connector 25"/>
          <p:cNvCxnSpPr/>
          <p:nvPr/>
        </p:nvCxnSpPr>
        <p:spPr>
          <a:xfrm rot="-660000" flipH="1">
            <a:off x="10250940" y="3169390"/>
            <a:ext cx="56340" cy="27760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 y="1221809"/>
            <a:ext cx="3356208" cy="226794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71016" y="1469025"/>
            <a:ext cx="796583" cy="369332"/>
          </a:xfrm>
          <a:prstGeom prst="rect">
            <a:avLst/>
          </a:prstGeom>
          <a:noFill/>
        </p:spPr>
        <p:txBody>
          <a:bodyPr wrap="square" rtlCol="0">
            <a:spAutoFit/>
          </a:bodyPr>
          <a:lstStyle/>
          <a:p>
            <a:r>
              <a:rPr lang="en-US" dirty="0" smtClean="0"/>
              <a:t>BFEs</a:t>
            </a:r>
            <a:endParaRPr lang="en-US" dirty="0"/>
          </a:p>
        </p:txBody>
      </p:sp>
    </p:spTree>
    <p:extLst>
      <p:ext uri="{BB962C8B-B14F-4D97-AF65-F5344CB8AC3E}">
        <p14:creationId xmlns:p14="http://schemas.microsoft.com/office/powerpoint/2010/main" val="3273342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solidFill>
              </a:rPr>
              <a:t>CERI Building Blocks</a:t>
            </a:r>
            <a:endParaRPr lang="en-US" b="1" dirty="0">
              <a:solidFill>
                <a:schemeClr val="accent3"/>
              </a:solidFill>
            </a:endParaRPr>
          </a:p>
        </p:txBody>
      </p:sp>
      <p:sp>
        <p:nvSpPr>
          <p:cNvPr id="3" name="Content Placeholder 2"/>
          <p:cNvSpPr>
            <a:spLocks noGrp="1"/>
          </p:cNvSpPr>
          <p:nvPr>
            <p:ph idx="1"/>
          </p:nvPr>
        </p:nvSpPr>
        <p:spPr>
          <a:xfrm>
            <a:off x="609599" y="1935480"/>
            <a:ext cx="10972801" cy="4389120"/>
          </a:xfrm>
        </p:spPr>
        <p:txBody>
          <a:bodyPr>
            <a:normAutofit fontScale="92500" lnSpcReduction="10000"/>
          </a:bodyPr>
          <a:lstStyle/>
          <a:p>
            <a:r>
              <a:rPr lang="en-US" b="1" i="1" dirty="0" smtClean="0">
                <a:solidFill>
                  <a:schemeClr val="accent3"/>
                </a:solidFill>
              </a:rPr>
              <a:t>Water levels </a:t>
            </a:r>
            <a:r>
              <a:rPr lang="en-US" dirty="0" smtClean="0"/>
              <a:t>(100 </a:t>
            </a:r>
            <a:r>
              <a:rPr lang="en-US" dirty="0" err="1" smtClean="0"/>
              <a:t>yr</a:t>
            </a:r>
            <a:r>
              <a:rPr lang="en-US" dirty="0" smtClean="0"/>
              <a:t> or specific storm event) for flooding, with or without SLR, available from </a:t>
            </a:r>
            <a:r>
              <a:rPr lang="en-US" b="1" i="1" dirty="0" smtClean="0"/>
              <a:t>STORMTOOL</a:t>
            </a:r>
            <a:r>
              <a:rPr lang="en-US" dirty="0" smtClean="0"/>
              <a:t>s. (</a:t>
            </a:r>
            <a:r>
              <a:rPr lang="en-US" dirty="0"/>
              <a:t>http://www.beachsamp.org/resources/stormtools</a:t>
            </a:r>
            <a:r>
              <a:rPr lang="en-US" dirty="0" smtClean="0"/>
              <a:t>/)</a:t>
            </a:r>
          </a:p>
          <a:p>
            <a:r>
              <a:rPr lang="en-US" b="1" i="1" dirty="0" smtClean="0">
                <a:solidFill>
                  <a:schemeClr val="accent3"/>
                </a:solidFill>
              </a:rPr>
              <a:t>Wave estimates </a:t>
            </a:r>
            <a:r>
              <a:rPr lang="en-US" dirty="0" smtClean="0"/>
              <a:t>(100 </a:t>
            </a:r>
            <a:r>
              <a:rPr lang="en-US" dirty="0" err="1" smtClean="0"/>
              <a:t>yr</a:t>
            </a:r>
            <a:r>
              <a:rPr lang="en-US" dirty="0" smtClean="0"/>
              <a:t>) for flood inundated areas, with and without SLR, based on state of the art wave models (STWAVE).</a:t>
            </a:r>
          </a:p>
          <a:p>
            <a:r>
              <a:rPr lang="en-US" b="1" i="1" dirty="0" smtClean="0">
                <a:solidFill>
                  <a:schemeClr val="accent3"/>
                </a:solidFill>
              </a:rPr>
              <a:t>Shoreline change </a:t>
            </a:r>
            <a:r>
              <a:rPr lang="en-US" dirty="0" smtClean="0"/>
              <a:t>(erosion/accretion) estimates based on most recent  2016 RI CRMC shoreline change maps.</a:t>
            </a:r>
          </a:p>
          <a:p>
            <a:r>
              <a:rPr lang="en-US" b="1" i="1" dirty="0" smtClean="0">
                <a:solidFill>
                  <a:schemeClr val="accent3"/>
                </a:solidFill>
              </a:rPr>
              <a:t>Damage </a:t>
            </a:r>
            <a:r>
              <a:rPr lang="en-US" b="1" i="1" dirty="0">
                <a:solidFill>
                  <a:schemeClr val="accent3"/>
                </a:solidFill>
              </a:rPr>
              <a:t>functions</a:t>
            </a:r>
            <a:r>
              <a:rPr lang="en-US" b="1" dirty="0"/>
              <a:t> </a:t>
            </a:r>
            <a:r>
              <a:rPr lang="en-US" dirty="0" smtClean="0"/>
              <a:t>by structure or infrastructure type based on data from superstorm Sandy (2012</a:t>
            </a:r>
            <a:r>
              <a:rPr lang="en-US" dirty="0"/>
              <a:t>) (US Army Corp of Engineers(ACOE)/</a:t>
            </a:r>
            <a:r>
              <a:rPr lang="en-US" dirty="0" smtClean="0"/>
              <a:t>FEMA)). </a:t>
            </a:r>
          </a:p>
          <a:p>
            <a:r>
              <a:rPr lang="en-US" b="1" i="1" dirty="0" smtClean="0">
                <a:solidFill>
                  <a:schemeClr val="accent3"/>
                </a:solidFill>
              </a:rPr>
              <a:t>Location/identification</a:t>
            </a:r>
            <a:r>
              <a:rPr lang="en-US" dirty="0" smtClean="0"/>
              <a:t> of individual structures and infrastructure from </a:t>
            </a:r>
            <a:r>
              <a:rPr lang="en-US" i="1" dirty="0" smtClean="0"/>
              <a:t>E911</a:t>
            </a:r>
            <a:r>
              <a:rPr lang="en-US" dirty="0" smtClean="0"/>
              <a:t> and town and state data bases.</a:t>
            </a:r>
            <a:endParaRPr lang="en-US" dirty="0"/>
          </a:p>
        </p:txBody>
      </p:sp>
    </p:spTree>
    <p:extLst>
      <p:ext uri="{BB962C8B-B14F-4D97-AF65-F5344CB8AC3E}">
        <p14:creationId xmlns:p14="http://schemas.microsoft.com/office/powerpoint/2010/main" val="1065965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6228"/>
            <a:ext cx="10972800" cy="855677"/>
          </a:xfrm>
        </p:spPr>
        <p:txBody>
          <a:bodyPr>
            <a:noAutofit/>
          </a:bodyPr>
          <a:lstStyle/>
          <a:p>
            <a:pPr algn="ctr"/>
            <a:r>
              <a:rPr lang="en-US" sz="3200" b="1" dirty="0" smtClean="0">
                <a:solidFill>
                  <a:schemeClr val="accent3"/>
                </a:solidFill>
              </a:rPr>
              <a:t>Army Corp Engineers-North Atlantic Comprehensive Coastal Study (NACCS) Structure Type</a:t>
            </a:r>
            <a:endParaRPr lang="en-US" sz="3200" b="1" dirty="0">
              <a:solidFill>
                <a:schemeClr val="accent3"/>
              </a:solidFill>
            </a:endParaRPr>
          </a:p>
        </p:txBody>
      </p:sp>
      <p:pic>
        <p:nvPicPr>
          <p:cNvPr id="5" name="Content Placeholder 4"/>
          <p:cNvPicPr>
            <a:picLocks noGrp="1" noChangeAspect="1"/>
          </p:cNvPicPr>
          <p:nvPr>
            <p:ph idx="1"/>
          </p:nvPr>
        </p:nvPicPr>
        <p:blipFill>
          <a:blip r:embed="rId3"/>
          <a:stretch>
            <a:fillRect/>
          </a:stretch>
        </p:blipFill>
        <p:spPr>
          <a:xfrm>
            <a:off x="6499272" y="1979282"/>
            <a:ext cx="1609483" cy="1280271"/>
          </a:xfrm>
          <a:prstGeom prst="rect">
            <a:avLst/>
          </a:prstGeom>
        </p:spPr>
      </p:pic>
      <p:sp>
        <p:nvSpPr>
          <p:cNvPr id="4" name="object 3"/>
          <p:cNvSpPr/>
          <p:nvPr/>
        </p:nvSpPr>
        <p:spPr>
          <a:xfrm>
            <a:off x="609600" y="1367406"/>
            <a:ext cx="5172899" cy="5239479"/>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pic>
        <p:nvPicPr>
          <p:cNvPr id="6" name="Picture 5"/>
          <p:cNvPicPr>
            <a:picLocks noChangeAspect="1"/>
          </p:cNvPicPr>
          <p:nvPr/>
        </p:nvPicPr>
        <p:blipFill>
          <a:blip r:embed="rId5"/>
          <a:stretch>
            <a:fillRect/>
          </a:stretch>
        </p:blipFill>
        <p:spPr>
          <a:xfrm>
            <a:off x="6517561" y="3502097"/>
            <a:ext cx="1591194" cy="1255885"/>
          </a:xfrm>
          <a:prstGeom prst="rect">
            <a:avLst/>
          </a:prstGeom>
        </p:spPr>
      </p:pic>
      <p:pic>
        <p:nvPicPr>
          <p:cNvPr id="7" name="Picture 6"/>
          <p:cNvPicPr>
            <a:picLocks noChangeAspect="1"/>
          </p:cNvPicPr>
          <p:nvPr/>
        </p:nvPicPr>
        <p:blipFill>
          <a:blip r:embed="rId6"/>
          <a:stretch>
            <a:fillRect/>
          </a:stretch>
        </p:blipFill>
        <p:spPr>
          <a:xfrm>
            <a:off x="8473288" y="1979282"/>
            <a:ext cx="1633870" cy="1243692"/>
          </a:xfrm>
          <a:prstGeom prst="rect">
            <a:avLst/>
          </a:prstGeom>
        </p:spPr>
      </p:pic>
      <p:pic>
        <p:nvPicPr>
          <p:cNvPr id="8" name="Picture 7"/>
          <p:cNvPicPr>
            <a:picLocks noChangeAspect="1"/>
          </p:cNvPicPr>
          <p:nvPr/>
        </p:nvPicPr>
        <p:blipFill>
          <a:blip r:embed="rId7"/>
          <a:stretch>
            <a:fillRect/>
          </a:stretch>
        </p:blipFill>
        <p:spPr>
          <a:xfrm>
            <a:off x="8570837" y="3432359"/>
            <a:ext cx="1536321" cy="1284924"/>
          </a:xfrm>
          <a:prstGeom prst="rect">
            <a:avLst/>
          </a:prstGeom>
        </p:spPr>
      </p:pic>
      <p:pic>
        <p:nvPicPr>
          <p:cNvPr id="9" name="Picture 8"/>
          <p:cNvPicPr>
            <a:picLocks noChangeAspect="1"/>
          </p:cNvPicPr>
          <p:nvPr/>
        </p:nvPicPr>
        <p:blipFill>
          <a:blip r:embed="rId8"/>
          <a:stretch>
            <a:fillRect/>
          </a:stretch>
        </p:blipFill>
        <p:spPr>
          <a:xfrm>
            <a:off x="6517561" y="4926668"/>
            <a:ext cx="1719221" cy="1286367"/>
          </a:xfrm>
          <a:prstGeom prst="rect">
            <a:avLst/>
          </a:prstGeom>
        </p:spPr>
      </p:pic>
      <p:pic>
        <p:nvPicPr>
          <p:cNvPr id="10" name="Picture 9"/>
          <p:cNvPicPr>
            <a:picLocks noChangeAspect="1"/>
          </p:cNvPicPr>
          <p:nvPr/>
        </p:nvPicPr>
        <p:blipFill>
          <a:blip r:embed="rId9"/>
          <a:stretch>
            <a:fillRect/>
          </a:stretch>
        </p:blipFill>
        <p:spPr>
          <a:xfrm>
            <a:off x="8522369" y="4926668"/>
            <a:ext cx="1725318" cy="1292464"/>
          </a:xfrm>
          <a:prstGeom prst="rect">
            <a:avLst/>
          </a:prstGeom>
        </p:spPr>
      </p:pic>
      <p:sp>
        <p:nvSpPr>
          <p:cNvPr id="11" name="TextBox 10"/>
          <p:cNvSpPr txBox="1"/>
          <p:nvPr/>
        </p:nvSpPr>
        <p:spPr>
          <a:xfrm>
            <a:off x="10528183" y="2231796"/>
            <a:ext cx="369116" cy="369332"/>
          </a:xfrm>
          <a:prstGeom prst="rect">
            <a:avLst/>
          </a:prstGeom>
          <a:solidFill>
            <a:schemeClr val="accent3"/>
          </a:solidFill>
        </p:spPr>
        <p:txBody>
          <a:bodyPr wrap="square" rtlCol="0">
            <a:spAutoFit/>
          </a:bodyPr>
          <a:lstStyle/>
          <a:p>
            <a:r>
              <a:rPr lang="en-US" dirty="0" smtClean="0">
                <a:solidFill>
                  <a:prstClr val="white"/>
                </a:solidFill>
              </a:rPr>
              <a:t>5 </a:t>
            </a:r>
            <a:endParaRPr lang="en-US" dirty="0">
              <a:solidFill>
                <a:prstClr val="white"/>
              </a:solidFill>
            </a:endParaRPr>
          </a:p>
        </p:txBody>
      </p:sp>
      <p:sp>
        <p:nvSpPr>
          <p:cNvPr id="12" name="TextBox 11"/>
          <p:cNvSpPr txBox="1"/>
          <p:nvPr/>
        </p:nvSpPr>
        <p:spPr>
          <a:xfrm>
            <a:off x="10569240" y="3705489"/>
            <a:ext cx="363390" cy="369332"/>
          </a:xfrm>
          <a:prstGeom prst="rect">
            <a:avLst/>
          </a:prstGeom>
          <a:solidFill>
            <a:schemeClr val="accent3"/>
          </a:solidFill>
        </p:spPr>
        <p:txBody>
          <a:bodyPr wrap="square" rtlCol="0">
            <a:spAutoFit/>
          </a:bodyPr>
          <a:lstStyle/>
          <a:p>
            <a:r>
              <a:rPr lang="en-US" dirty="0" smtClean="0">
                <a:solidFill>
                  <a:prstClr val="white"/>
                </a:solidFill>
              </a:rPr>
              <a:t>6</a:t>
            </a:r>
            <a:endParaRPr lang="en-US" dirty="0">
              <a:solidFill>
                <a:prstClr val="white"/>
              </a:solidFill>
            </a:endParaRPr>
          </a:p>
        </p:txBody>
      </p:sp>
      <p:sp>
        <p:nvSpPr>
          <p:cNvPr id="13" name="TextBox 12"/>
          <p:cNvSpPr txBox="1"/>
          <p:nvPr/>
        </p:nvSpPr>
        <p:spPr>
          <a:xfrm>
            <a:off x="10586907" y="5377343"/>
            <a:ext cx="310392" cy="369332"/>
          </a:xfrm>
          <a:prstGeom prst="rect">
            <a:avLst/>
          </a:prstGeom>
          <a:solidFill>
            <a:schemeClr val="accent3"/>
          </a:solidFill>
        </p:spPr>
        <p:txBody>
          <a:bodyPr wrap="square" rtlCol="0">
            <a:spAutoFit/>
          </a:bodyPr>
          <a:lstStyle/>
          <a:p>
            <a:r>
              <a:rPr lang="en-US" dirty="0" smtClean="0">
                <a:solidFill>
                  <a:prstClr val="white"/>
                </a:solidFill>
              </a:rPr>
              <a:t>7</a:t>
            </a:r>
            <a:endParaRPr lang="en-US" dirty="0">
              <a:solidFill>
                <a:prstClr val="white"/>
              </a:solidFill>
            </a:endParaRPr>
          </a:p>
        </p:txBody>
      </p:sp>
      <p:sp>
        <p:nvSpPr>
          <p:cNvPr id="14" name="TextBox 13"/>
          <p:cNvSpPr txBox="1"/>
          <p:nvPr/>
        </p:nvSpPr>
        <p:spPr>
          <a:xfrm>
            <a:off x="7130642" y="1367406"/>
            <a:ext cx="394283" cy="369332"/>
          </a:xfrm>
          <a:prstGeom prst="rect">
            <a:avLst/>
          </a:prstGeom>
          <a:solidFill>
            <a:schemeClr val="accent3"/>
          </a:solidFill>
        </p:spPr>
        <p:txBody>
          <a:bodyPr wrap="square" rtlCol="0">
            <a:spAutoFit/>
          </a:bodyPr>
          <a:lstStyle/>
          <a:p>
            <a:r>
              <a:rPr lang="en-US" dirty="0" smtClean="0">
                <a:solidFill>
                  <a:prstClr val="white"/>
                </a:solidFill>
              </a:rPr>
              <a:t>A</a:t>
            </a:r>
            <a:endParaRPr lang="en-US" dirty="0">
              <a:solidFill>
                <a:prstClr val="white"/>
              </a:solidFill>
            </a:endParaRPr>
          </a:p>
        </p:txBody>
      </p:sp>
      <p:sp>
        <p:nvSpPr>
          <p:cNvPr id="15" name="TextBox 14"/>
          <p:cNvSpPr txBox="1"/>
          <p:nvPr/>
        </p:nvSpPr>
        <p:spPr>
          <a:xfrm>
            <a:off x="8843817" y="1367406"/>
            <a:ext cx="358906" cy="369332"/>
          </a:xfrm>
          <a:prstGeom prst="rect">
            <a:avLst/>
          </a:prstGeom>
          <a:solidFill>
            <a:schemeClr val="accent3"/>
          </a:solidFill>
        </p:spPr>
        <p:txBody>
          <a:bodyPr wrap="square" rtlCol="0">
            <a:spAutoFit/>
          </a:bodyPr>
          <a:lstStyle/>
          <a:p>
            <a:r>
              <a:rPr lang="en-US" dirty="0" smtClean="0">
                <a:solidFill>
                  <a:prstClr val="white"/>
                </a:solidFill>
              </a:rPr>
              <a:t>B</a:t>
            </a:r>
            <a:endParaRPr lang="en-US" dirty="0">
              <a:solidFill>
                <a:prstClr val="white"/>
              </a:solidFill>
            </a:endParaRPr>
          </a:p>
        </p:txBody>
      </p:sp>
    </p:spTree>
    <p:extLst>
      <p:ext uri="{BB962C8B-B14F-4D97-AF65-F5344CB8AC3E}">
        <p14:creationId xmlns:p14="http://schemas.microsoft.com/office/powerpoint/2010/main" val="826339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0" y="0"/>
            <a:ext cx="12192000" cy="924000"/>
          </a:xfrm>
          <a:prstGeom prst="rect">
            <a:avLst/>
          </a:prstGeom>
        </p:spPr>
        <p:txBody>
          <a:bodyPr spcFirstLastPara="1" vert="horz" wrap="square" lIns="121900" tIns="121900" rIns="121900" bIns="121900" anchor="ctr" anchorCtr="0">
            <a:noAutofit/>
          </a:bodyPr>
          <a:lstStyle/>
          <a:p>
            <a:r>
              <a:rPr lang="en" sz="4000"/>
              <a:t>Structure Prototypes</a:t>
            </a:r>
            <a:endParaRPr sz="4000"/>
          </a:p>
        </p:txBody>
      </p:sp>
      <p:pic>
        <p:nvPicPr>
          <p:cNvPr id="386" name="Shape 386"/>
          <p:cNvPicPr preferRelativeResize="0"/>
          <p:nvPr/>
        </p:nvPicPr>
        <p:blipFill rotWithShape="1">
          <a:blip r:embed="rId3">
            <a:alphaModFix/>
          </a:blip>
          <a:srcRect l="-155819" t="-192141"/>
          <a:stretch/>
        </p:blipFill>
        <p:spPr>
          <a:xfrm>
            <a:off x="-1940395" y="-209935"/>
            <a:ext cx="10052065" cy="7067935"/>
          </a:xfrm>
          <a:prstGeom prst="rect">
            <a:avLst/>
          </a:prstGeom>
          <a:noFill/>
          <a:ln>
            <a:noFill/>
          </a:ln>
        </p:spPr>
      </p:pic>
      <p:sp>
        <p:nvSpPr>
          <p:cNvPr id="387" name="Shape 387"/>
          <p:cNvSpPr txBox="1"/>
          <p:nvPr/>
        </p:nvSpPr>
        <p:spPr>
          <a:xfrm>
            <a:off x="4241084" y="923984"/>
            <a:ext cx="3806400" cy="517200"/>
          </a:xfrm>
          <a:prstGeom prst="rect">
            <a:avLst/>
          </a:prstGeom>
          <a:solidFill>
            <a:srgbClr val="CCCCCC"/>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 sz="2400" b="1" dirty="0" smtClean="0">
                <a:solidFill>
                  <a:srgbClr val="0000FF"/>
                </a:solidFill>
                <a:latin typeface="Cambria"/>
                <a:ea typeface="Cambria"/>
                <a:cs typeface="Cambria"/>
                <a:sym typeface="Cambria"/>
              </a:rPr>
              <a:t>2</a:t>
            </a:r>
            <a:endParaRPr sz="2400" b="1" dirty="0">
              <a:solidFill>
                <a:srgbClr val="0000FF"/>
              </a:solidFill>
              <a:latin typeface="Cambria"/>
              <a:ea typeface="Cambria"/>
              <a:cs typeface="Cambria"/>
              <a:sym typeface="Cambria"/>
            </a:endParaRPr>
          </a:p>
        </p:txBody>
      </p:sp>
      <p:pic>
        <p:nvPicPr>
          <p:cNvPr id="388" name="Shape 388"/>
          <p:cNvPicPr preferRelativeResize="0"/>
          <p:nvPr/>
        </p:nvPicPr>
        <p:blipFill>
          <a:blip r:embed="rId4">
            <a:alphaModFix/>
          </a:blip>
          <a:stretch>
            <a:fillRect/>
          </a:stretch>
        </p:blipFill>
        <p:spPr>
          <a:xfrm>
            <a:off x="4241101" y="1439501"/>
            <a:ext cx="3806399" cy="2482535"/>
          </a:xfrm>
          <a:prstGeom prst="rect">
            <a:avLst/>
          </a:prstGeom>
          <a:noFill/>
          <a:ln w="19050" cap="flat" cmpd="sng">
            <a:solidFill>
              <a:srgbClr val="000000"/>
            </a:solidFill>
            <a:prstDash val="solid"/>
            <a:round/>
            <a:headEnd type="none" w="sm" len="sm"/>
            <a:tailEnd type="none" w="sm" len="sm"/>
          </a:ln>
        </p:spPr>
      </p:pic>
      <p:pic>
        <p:nvPicPr>
          <p:cNvPr id="389" name="Shape 389"/>
          <p:cNvPicPr preferRelativeResize="0"/>
          <p:nvPr/>
        </p:nvPicPr>
        <p:blipFill>
          <a:blip r:embed="rId5">
            <a:alphaModFix/>
          </a:blip>
          <a:stretch>
            <a:fillRect/>
          </a:stretch>
        </p:blipFill>
        <p:spPr>
          <a:xfrm>
            <a:off x="8079586" y="1488550"/>
            <a:ext cx="4137599" cy="2418768"/>
          </a:xfrm>
          <a:prstGeom prst="rect">
            <a:avLst/>
          </a:prstGeom>
          <a:noFill/>
          <a:ln w="19050" cap="flat" cmpd="sng">
            <a:solidFill>
              <a:srgbClr val="000000"/>
            </a:solidFill>
            <a:prstDash val="solid"/>
            <a:round/>
            <a:headEnd type="none" w="sm" len="sm"/>
            <a:tailEnd type="none" w="sm" len="sm"/>
          </a:ln>
        </p:spPr>
      </p:pic>
      <p:sp>
        <p:nvSpPr>
          <p:cNvPr id="390" name="Shape 390"/>
          <p:cNvSpPr txBox="1"/>
          <p:nvPr/>
        </p:nvSpPr>
        <p:spPr>
          <a:xfrm>
            <a:off x="8047484" y="905524"/>
            <a:ext cx="4137600" cy="517200"/>
          </a:xfrm>
          <a:prstGeom prst="rect">
            <a:avLst/>
          </a:prstGeom>
          <a:solidFill>
            <a:srgbClr val="CCCCCC"/>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 sz="2400" b="1" dirty="0" smtClean="0">
                <a:solidFill>
                  <a:srgbClr val="0000FF"/>
                </a:solidFill>
                <a:latin typeface="Cambria"/>
                <a:ea typeface="Cambria"/>
                <a:cs typeface="Cambria"/>
                <a:sym typeface="Cambria"/>
              </a:rPr>
              <a:t>3</a:t>
            </a:r>
            <a:endParaRPr sz="2400" b="1" dirty="0">
              <a:solidFill>
                <a:srgbClr val="0000FF"/>
              </a:solidFill>
              <a:latin typeface="Cambria"/>
              <a:ea typeface="Cambria"/>
              <a:cs typeface="Cambria"/>
              <a:sym typeface="Cambria"/>
            </a:endParaRPr>
          </a:p>
        </p:txBody>
      </p:sp>
      <p:sp>
        <p:nvSpPr>
          <p:cNvPr id="391" name="Shape 391"/>
          <p:cNvSpPr txBox="1"/>
          <p:nvPr/>
        </p:nvSpPr>
        <p:spPr>
          <a:xfrm>
            <a:off x="4241100" y="3922033"/>
            <a:ext cx="3806400" cy="5172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 sz="2400" b="1" dirty="0" smtClean="0">
                <a:solidFill>
                  <a:srgbClr val="0000FF"/>
                </a:solidFill>
                <a:latin typeface="Cambria"/>
                <a:ea typeface="Cambria"/>
                <a:cs typeface="Cambria"/>
                <a:sym typeface="Cambria"/>
              </a:rPr>
              <a:t>4A</a:t>
            </a:r>
            <a:endParaRPr sz="2400" b="1" dirty="0">
              <a:solidFill>
                <a:srgbClr val="0000FF"/>
              </a:solidFill>
              <a:latin typeface="Cambria"/>
              <a:ea typeface="Cambria"/>
              <a:cs typeface="Cambria"/>
              <a:sym typeface="Cambria"/>
            </a:endParaRPr>
          </a:p>
        </p:txBody>
      </p:sp>
      <p:pic>
        <p:nvPicPr>
          <p:cNvPr id="392" name="Shape 392"/>
          <p:cNvPicPr preferRelativeResize="0"/>
          <p:nvPr/>
        </p:nvPicPr>
        <p:blipFill>
          <a:blip r:embed="rId6">
            <a:alphaModFix/>
          </a:blip>
          <a:stretch>
            <a:fillRect/>
          </a:stretch>
        </p:blipFill>
        <p:spPr>
          <a:xfrm>
            <a:off x="0" y="951235"/>
            <a:ext cx="4267200" cy="5934000"/>
          </a:xfrm>
          <a:prstGeom prst="rect">
            <a:avLst/>
          </a:prstGeom>
          <a:noFill/>
          <a:ln w="19050" cap="flat" cmpd="sng">
            <a:solidFill>
              <a:schemeClr val="dk2"/>
            </a:solidFill>
            <a:prstDash val="solid"/>
            <a:round/>
            <a:headEnd type="none" w="sm" len="sm"/>
            <a:tailEnd type="none" w="sm" len="sm"/>
          </a:ln>
        </p:spPr>
      </p:pic>
      <p:pic>
        <p:nvPicPr>
          <p:cNvPr id="393" name="Shape 393"/>
          <p:cNvPicPr preferRelativeResize="0"/>
          <p:nvPr/>
        </p:nvPicPr>
        <p:blipFill>
          <a:blip r:embed="rId7">
            <a:alphaModFix/>
          </a:blip>
          <a:stretch>
            <a:fillRect/>
          </a:stretch>
        </p:blipFill>
        <p:spPr>
          <a:xfrm>
            <a:off x="8111670" y="4490486"/>
            <a:ext cx="4137600" cy="2482535"/>
          </a:xfrm>
          <a:prstGeom prst="rect">
            <a:avLst/>
          </a:prstGeom>
          <a:noFill/>
          <a:ln w="9525" cap="flat" cmpd="sng">
            <a:solidFill>
              <a:srgbClr val="000000"/>
            </a:solidFill>
            <a:prstDash val="solid"/>
            <a:round/>
            <a:headEnd type="none" w="sm" len="sm"/>
            <a:tailEnd type="none" w="sm" len="sm"/>
          </a:ln>
        </p:spPr>
      </p:pic>
      <p:sp>
        <p:nvSpPr>
          <p:cNvPr id="394" name="Shape 394"/>
          <p:cNvSpPr txBox="1"/>
          <p:nvPr/>
        </p:nvSpPr>
        <p:spPr>
          <a:xfrm>
            <a:off x="8082766" y="3918235"/>
            <a:ext cx="4137600" cy="524800"/>
          </a:xfrm>
          <a:prstGeom prst="rect">
            <a:avLst/>
          </a:prstGeom>
          <a:solidFill>
            <a:srgbClr val="CCCCCC"/>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 sz="2400" b="1" dirty="0" smtClean="0">
                <a:solidFill>
                  <a:srgbClr val="0000FF"/>
                </a:solidFill>
                <a:latin typeface="Cambria"/>
                <a:ea typeface="Cambria"/>
                <a:cs typeface="Cambria"/>
                <a:sym typeface="Cambria"/>
              </a:rPr>
              <a:t>6B</a:t>
            </a:r>
            <a:endParaRPr sz="2400" b="1" dirty="0">
              <a:solidFill>
                <a:srgbClr val="0000FF"/>
              </a:solidFill>
              <a:latin typeface="Cambria"/>
              <a:ea typeface="Cambria"/>
              <a:cs typeface="Cambria"/>
              <a:sym typeface="Cambria"/>
            </a:endParaRPr>
          </a:p>
        </p:txBody>
      </p:sp>
      <p:sp>
        <p:nvSpPr>
          <p:cNvPr id="395" name="Shape 395"/>
          <p:cNvSpPr/>
          <p:nvPr/>
        </p:nvSpPr>
        <p:spPr>
          <a:xfrm>
            <a:off x="4258733" y="4443700"/>
            <a:ext cx="3806400" cy="24144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96" name="Shape 396"/>
          <p:cNvSpPr/>
          <p:nvPr/>
        </p:nvSpPr>
        <p:spPr>
          <a:xfrm>
            <a:off x="8047500" y="1477633"/>
            <a:ext cx="4137600" cy="54060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145511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accent3"/>
                </a:solidFill>
              </a:rPr>
              <a:t>Structural Inundation damage by structure type</a:t>
            </a:r>
            <a:endParaRPr lang="en-US" sz="4400" dirty="0">
              <a:solidFill>
                <a:schemeClr val="accent3"/>
              </a:solidFill>
            </a:endParaRP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8076" y="2726121"/>
            <a:ext cx="3587496" cy="3962716"/>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4380737" y="2726121"/>
            <a:ext cx="3511296" cy="4008435"/>
          </a:xfrm>
          <a:prstGeom prst="rect">
            <a:avLst/>
          </a:prstGeom>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8077199" y="2729012"/>
            <a:ext cx="3505201" cy="3962716"/>
          </a:xfrm>
          <a:prstGeom prst="rect">
            <a:avLst/>
          </a:prstGeom>
        </p:spPr>
      </p:pic>
      <p:pic>
        <p:nvPicPr>
          <p:cNvPr id="7" name="Content Placeholder 4"/>
          <p:cNvPicPr>
            <a:picLocks noChangeAspect="1"/>
          </p:cNvPicPr>
          <p:nvPr/>
        </p:nvPicPr>
        <p:blipFill>
          <a:blip r:embed="rId6"/>
          <a:stretch>
            <a:fillRect/>
          </a:stretch>
        </p:blipFill>
        <p:spPr>
          <a:xfrm>
            <a:off x="1597082" y="1907734"/>
            <a:ext cx="1609483" cy="1280271"/>
          </a:xfrm>
          <a:prstGeom prst="rect">
            <a:avLst/>
          </a:prstGeom>
        </p:spPr>
      </p:pic>
      <p:pic>
        <p:nvPicPr>
          <p:cNvPr id="8" name="Picture 7"/>
          <p:cNvPicPr>
            <a:picLocks noChangeAspect="1"/>
          </p:cNvPicPr>
          <p:nvPr/>
        </p:nvPicPr>
        <p:blipFill>
          <a:blip r:embed="rId7"/>
          <a:stretch>
            <a:fillRect/>
          </a:stretch>
        </p:blipFill>
        <p:spPr>
          <a:xfrm>
            <a:off x="5368222" y="1907734"/>
            <a:ext cx="1536325" cy="1286367"/>
          </a:xfrm>
          <a:prstGeom prst="rect">
            <a:avLst/>
          </a:prstGeom>
        </p:spPr>
      </p:pic>
      <p:pic>
        <p:nvPicPr>
          <p:cNvPr id="9" name="Picture 8"/>
          <p:cNvPicPr>
            <a:picLocks noChangeAspect="1"/>
          </p:cNvPicPr>
          <p:nvPr/>
        </p:nvPicPr>
        <p:blipFill>
          <a:blip r:embed="rId8"/>
          <a:stretch>
            <a:fillRect/>
          </a:stretch>
        </p:blipFill>
        <p:spPr>
          <a:xfrm>
            <a:off x="8879518" y="1762844"/>
            <a:ext cx="1719221" cy="1286367"/>
          </a:xfrm>
          <a:prstGeom prst="rect">
            <a:avLst/>
          </a:prstGeom>
        </p:spPr>
      </p:pic>
    </p:spTree>
    <p:extLst>
      <p:ext uri="{BB962C8B-B14F-4D97-AF65-F5344CB8AC3E}">
        <p14:creationId xmlns:p14="http://schemas.microsoft.com/office/powerpoint/2010/main" val="2880983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654" y="391921"/>
            <a:ext cx="10972800" cy="1143000"/>
          </a:xfrm>
        </p:spPr>
        <p:txBody>
          <a:bodyPr>
            <a:normAutofit fontScale="90000"/>
          </a:bodyPr>
          <a:lstStyle/>
          <a:p>
            <a:r>
              <a:rPr lang="en-US" b="1" dirty="0" smtClean="0">
                <a:solidFill>
                  <a:schemeClr val="accent3"/>
                </a:solidFill>
              </a:rPr>
              <a:t>NOAA Sea </a:t>
            </a:r>
            <a:r>
              <a:rPr lang="en-US" b="1" dirty="0">
                <a:solidFill>
                  <a:schemeClr val="accent3"/>
                </a:solidFill>
              </a:rPr>
              <a:t>L</a:t>
            </a:r>
            <a:r>
              <a:rPr lang="en-US" b="1" dirty="0" smtClean="0">
                <a:solidFill>
                  <a:schemeClr val="accent3"/>
                </a:solidFill>
              </a:rPr>
              <a:t>evel </a:t>
            </a:r>
            <a:r>
              <a:rPr lang="en-US" b="1" dirty="0">
                <a:solidFill>
                  <a:schemeClr val="accent3"/>
                </a:solidFill>
              </a:rPr>
              <a:t>R</a:t>
            </a:r>
            <a:r>
              <a:rPr lang="en-US" b="1" dirty="0" smtClean="0">
                <a:solidFill>
                  <a:schemeClr val="accent3"/>
                </a:solidFill>
              </a:rPr>
              <a:t>ise (SLR)</a:t>
            </a:r>
            <a:br>
              <a:rPr lang="en-US" b="1" dirty="0" smtClean="0">
                <a:solidFill>
                  <a:schemeClr val="accent3"/>
                </a:solidFill>
              </a:rPr>
            </a:br>
            <a:r>
              <a:rPr lang="en-US" b="1" dirty="0" smtClean="0">
                <a:solidFill>
                  <a:schemeClr val="accent3"/>
                </a:solidFill>
              </a:rPr>
              <a:t>Newport, RI</a:t>
            </a:r>
            <a:endParaRPr lang="en-US" b="1" dirty="0">
              <a:solidFill>
                <a:schemeClr val="accent3"/>
              </a:solidFill>
            </a:endParaRPr>
          </a:p>
        </p:txBody>
      </p:sp>
      <p:sp>
        <p:nvSpPr>
          <p:cNvPr id="3" name="TextBox 2"/>
          <p:cNvSpPr txBox="1"/>
          <p:nvPr/>
        </p:nvSpPr>
        <p:spPr>
          <a:xfrm>
            <a:off x="7932809" y="220277"/>
            <a:ext cx="2474752" cy="2031325"/>
          </a:xfrm>
          <a:prstGeom prst="rect">
            <a:avLst/>
          </a:prstGeom>
          <a:solidFill>
            <a:schemeClr val="accent3"/>
          </a:solidFill>
        </p:spPr>
        <p:txBody>
          <a:bodyPr wrap="square" rtlCol="0">
            <a:spAutoFit/>
          </a:bodyPr>
          <a:lstStyle/>
          <a:p>
            <a:r>
              <a:rPr lang="en-US" dirty="0" smtClean="0">
                <a:solidFill>
                  <a:prstClr val="white"/>
                </a:solidFill>
              </a:rPr>
              <a:t>CRMC SLR Guidance, NOAA High Curve (2018)</a:t>
            </a:r>
          </a:p>
          <a:p>
            <a:r>
              <a:rPr lang="en-US" dirty="0" smtClean="0">
                <a:solidFill>
                  <a:prstClr val="white"/>
                </a:solidFill>
              </a:rPr>
              <a:t>    1.48 </a:t>
            </a:r>
            <a:r>
              <a:rPr lang="en-US" dirty="0" err="1" smtClean="0">
                <a:solidFill>
                  <a:prstClr val="white"/>
                </a:solidFill>
              </a:rPr>
              <a:t>ft</a:t>
            </a:r>
            <a:r>
              <a:rPr lang="en-US" dirty="0" smtClean="0">
                <a:solidFill>
                  <a:prstClr val="white"/>
                </a:solidFill>
              </a:rPr>
              <a:t> 2035</a:t>
            </a:r>
          </a:p>
          <a:p>
            <a:r>
              <a:rPr lang="en-US" dirty="0" smtClean="0">
                <a:solidFill>
                  <a:prstClr val="white"/>
                </a:solidFill>
              </a:rPr>
              <a:t>    3.02 </a:t>
            </a:r>
            <a:r>
              <a:rPr lang="en-US" dirty="0" err="1" smtClean="0">
                <a:solidFill>
                  <a:prstClr val="white"/>
                </a:solidFill>
              </a:rPr>
              <a:t>ft</a:t>
            </a:r>
            <a:r>
              <a:rPr lang="en-US" dirty="0" smtClean="0">
                <a:solidFill>
                  <a:prstClr val="white"/>
                </a:solidFill>
              </a:rPr>
              <a:t> 2050</a:t>
            </a:r>
          </a:p>
          <a:p>
            <a:r>
              <a:rPr lang="en-US" dirty="0">
                <a:solidFill>
                  <a:prstClr val="white"/>
                </a:solidFill>
              </a:rPr>
              <a:t> </a:t>
            </a:r>
            <a:r>
              <a:rPr lang="en-US" dirty="0" smtClean="0">
                <a:solidFill>
                  <a:prstClr val="white"/>
                </a:solidFill>
              </a:rPr>
              <a:t>   8.99 </a:t>
            </a:r>
            <a:r>
              <a:rPr lang="en-US" dirty="0" err="1" smtClean="0">
                <a:solidFill>
                  <a:prstClr val="white"/>
                </a:solidFill>
              </a:rPr>
              <a:t>ft</a:t>
            </a:r>
            <a:r>
              <a:rPr lang="en-US" dirty="0" smtClean="0">
                <a:solidFill>
                  <a:prstClr val="white"/>
                </a:solidFill>
              </a:rPr>
              <a:t> 2100</a:t>
            </a:r>
          </a:p>
          <a:p>
            <a:endParaRPr lang="en-US" dirty="0">
              <a:solidFill>
                <a:prstClr val="white"/>
              </a:solidFill>
            </a:endParaRPr>
          </a:p>
        </p:txBody>
      </p:sp>
      <p:pic>
        <p:nvPicPr>
          <p:cNvPr id="12" name="Picture 11"/>
          <p:cNvPicPr>
            <a:picLocks noChangeAspect="1"/>
          </p:cNvPicPr>
          <p:nvPr/>
        </p:nvPicPr>
        <p:blipFill rotWithShape="1">
          <a:blip r:embed="rId3"/>
          <a:srcRect l="10675" t="25884" r="15168" b="13552"/>
          <a:stretch/>
        </p:blipFill>
        <p:spPr>
          <a:xfrm>
            <a:off x="756304" y="1936187"/>
            <a:ext cx="6387086" cy="4483163"/>
          </a:xfrm>
          <a:prstGeom prst="rect">
            <a:avLst/>
          </a:prstGeom>
        </p:spPr>
      </p:pic>
      <p:pic>
        <p:nvPicPr>
          <p:cNvPr id="11" name="Picture 10"/>
          <p:cNvPicPr>
            <a:picLocks noChangeAspect="1"/>
          </p:cNvPicPr>
          <p:nvPr/>
        </p:nvPicPr>
        <p:blipFill>
          <a:blip r:embed="rId4"/>
          <a:stretch>
            <a:fillRect/>
          </a:stretch>
        </p:blipFill>
        <p:spPr>
          <a:xfrm>
            <a:off x="2782704" y="5287105"/>
            <a:ext cx="634039" cy="268247"/>
          </a:xfrm>
          <a:prstGeom prst="rect">
            <a:avLst/>
          </a:prstGeom>
        </p:spPr>
      </p:pic>
      <p:pic>
        <p:nvPicPr>
          <p:cNvPr id="8" name="Picture 7"/>
          <p:cNvPicPr>
            <a:picLocks noChangeAspect="1"/>
          </p:cNvPicPr>
          <p:nvPr/>
        </p:nvPicPr>
        <p:blipFill>
          <a:blip r:embed="rId4"/>
          <a:stretch>
            <a:fillRect/>
          </a:stretch>
        </p:blipFill>
        <p:spPr>
          <a:xfrm>
            <a:off x="3416743" y="4923517"/>
            <a:ext cx="634039" cy="268247"/>
          </a:xfrm>
          <a:prstGeom prst="rect">
            <a:avLst/>
          </a:prstGeom>
        </p:spPr>
      </p:pic>
      <p:pic>
        <p:nvPicPr>
          <p:cNvPr id="9" name="Picture 8"/>
          <p:cNvPicPr>
            <a:picLocks noChangeAspect="1"/>
          </p:cNvPicPr>
          <p:nvPr/>
        </p:nvPicPr>
        <p:blipFill>
          <a:blip r:embed="rId4"/>
          <a:stretch>
            <a:fillRect/>
          </a:stretch>
        </p:blipFill>
        <p:spPr>
          <a:xfrm>
            <a:off x="5684508" y="3379629"/>
            <a:ext cx="634039" cy="268247"/>
          </a:xfrm>
          <a:prstGeom prst="rect">
            <a:avLst/>
          </a:prstGeom>
        </p:spPr>
      </p:pic>
      <p:graphicFrame>
        <p:nvGraphicFramePr>
          <p:cNvPr id="14" name="Table 13"/>
          <p:cNvGraphicFramePr>
            <a:graphicFrameLocks noGrp="1"/>
          </p:cNvGraphicFramePr>
          <p:nvPr>
            <p:extLst/>
          </p:nvPr>
        </p:nvGraphicFramePr>
        <p:xfrm>
          <a:off x="7258926" y="2968284"/>
          <a:ext cx="4513592" cy="3469465"/>
        </p:xfrm>
        <a:graphic>
          <a:graphicData uri="http://schemas.openxmlformats.org/drawingml/2006/table">
            <a:tbl>
              <a:tblPr firstRow="1" firstCol="1" bandRow="1">
                <a:tableStyleId>{5C22544A-7EE6-4342-B048-85BDC9FD1C3A}</a:tableStyleId>
              </a:tblPr>
              <a:tblGrid>
                <a:gridCol w="564199"/>
                <a:gridCol w="564199"/>
                <a:gridCol w="564199"/>
                <a:gridCol w="564199"/>
                <a:gridCol w="564199"/>
                <a:gridCol w="564199"/>
                <a:gridCol w="564199"/>
                <a:gridCol w="564199"/>
              </a:tblGrid>
              <a:tr h="961130">
                <a:tc>
                  <a:txBody>
                    <a:bodyPr/>
                    <a:lstStyle/>
                    <a:p>
                      <a:pPr marL="0" marR="0" algn="ctr">
                        <a:lnSpc>
                          <a:spcPct val="107000"/>
                        </a:lnSpc>
                        <a:spcBef>
                          <a:spcPts val="0"/>
                        </a:spcBef>
                        <a:spcAft>
                          <a:spcPts val="0"/>
                        </a:spcAft>
                      </a:pPr>
                      <a:r>
                        <a:rPr lang="en-US" sz="1000" dirty="0">
                          <a:effectLst/>
                        </a:rPr>
                        <a:t>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ctr">
                        <a:lnSpc>
                          <a:spcPct val="107000"/>
                        </a:lnSpc>
                        <a:spcBef>
                          <a:spcPts val="0"/>
                        </a:spcBef>
                        <a:spcAft>
                          <a:spcPts val="0"/>
                        </a:spcAft>
                      </a:pPr>
                      <a:r>
                        <a:rPr lang="en-US" sz="1000" dirty="0">
                          <a:effectLst/>
                        </a:rPr>
                        <a:t>NOAA2017</a:t>
                      </a:r>
                      <a:br>
                        <a:rPr lang="en-US" sz="1000" dirty="0">
                          <a:effectLst/>
                        </a:rPr>
                      </a:br>
                      <a:r>
                        <a:rPr lang="en-US" sz="1000" dirty="0">
                          <a:effectLst/>
                        </a:rPr>
                        <a:t>VLM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ctr">
                        <a:lnSpc>
                          <a:spcPct val="107000"/>
                        </a:lnSpc>
                        <a:spcBef>
                          <a:spcPts val="0"/>
                        </a:spcBef>
                        <a:spcAft>
                          <a:spcPts val="0"/>
                        </a:spcAft>
                      </a:pPr>
                      <a:r>
                        <a:rPr lang="en-US" sz="1000" dirty="0">
                          <a:effectLst/>
                        </a:rPr>
                        <a:t>NOAA2017</a:t>
                      </a:r>
                      <a:br>
                        <a:rPr lang="en-US" sz="1000" dirty="0">
                          <a:effectLst/>
                        </a:rPr>
                      </a:br>
                      <a:r>
                        <a:rPr lang="en-US" sz="1000" dirty="0">
                          <a:effectLst/>
                        </a:rPr>
                        <a:t>Low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ctr">
                        <a:lnSpc>
                          <a:spcPct val="107000"/>
                        </a:lnSpc>
                        <a:spcBef>
                          <a:spcPts val="0"/>
                        </a:spcBef>
                        <a:spcAft>
                          <a:spcPts val="0"/>
                        </a:spcAft>
                      </a:pPr>
                      <a:r>
                        <a:rPr lang="en-US" sz="1000">
                          <a:effectLst/>
                        </a:rPr>
                        <a:t>NOAA2017</a:t>
                      </a:r>
                      <a:br>
                        <a:rPr lang="en-US" sz="1000">
                          <a:effectLst/>
                        </a:rPr>
                      </a:br>
                      <a:r>
                        <a:rPr lang="en-US" sz="1000">
                          <a:effectLst/>
                        </a:rPr>
                        <a:t>Int-Low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ctr">
                        <a:lnSpc>
                          <a:spcPct val="107000"/>
                        </a:lnSpc>
                        <a:spcBef>
                          <a:spcPts val="0"/>
                        </a:spcBef>
                        <a:spcAft>
                          <a:spcPts val="0"/>
                        </a:spcAft>
                      </a:pPr>
                      <a:r>
                        <a:rPr lang="en-US" sz="1000" dirty="0">
                          <a:effectLst/>
                        </a:rPr>
                        <a:t>NOAA2017</a:t>
                      </a:r>
                      <a:br>
                        <a:rPr lang="en-US" sz="1000" dirty="0">
                          <a:effectLst/>
                        </a:rPr>
                      </a:br>
                      <a:r>
                        <a:rPr lang="en-US" sz="1000" dirty="0">
                          <a:effectLst/>
                        </a:rPr>
                        <a:t>Intermediate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ctr">
                        <a:lnSpc>
                          <a:spcPct val="107000"/>
                        </a:lnSpc>
                        <a:spcBef>
                          <a:spcPts val="0"/>
                        </a:spcBef>
                        <a:spcAft>
                          <a:spcPts val="0"/>
                        </a:spcAft>
                      </a:pPr>
                      <a:r>
                        <a:rPr lang="en-US" sz="1000">
                          <a:effectLst/>
                        </a:rPr>
                        <a:t>NOAA2017</a:t>
                      </a:r>
                      <a:br>
                        <a:rPr lang="en-US" sz="1000">
                          <a:effectLst/>
                        </a:rPr>
                      </a:br>
                      <a:r>
                        <a:rPr lang="en-US" sz="1000">
                          <a:effectLst/>
                        </a:rPr>
                        <a:t>Int-High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ctr">
                        <a:lnSpc>
                          <a:spcPct val="107000"/>
                        </a:lnSpc>
                        <a:spcBef>
                          <a:spcPts val="0"/>
                        </a:spcBef>
                        <a:spcAft>
                          <a:spcPts val="0"/>
                        </a:spcAft>
                      </a:pPr>
                      <a:r>
                        <a:rPr lang="en-US" sz="1000">
                          <a:effectLst/>
                        </a:rPr>
                        <a:t>NOAA2017</a:t>
                      </a:r>
                      <a:br>
                        <a:rPr lang="en-US" sz="1000">
                          <a:effectLst/>
                        </a:rPr>
                      </a:br>
                      <a:r>
                        <a:rPr lang="en-US" sz="1000">
                          <a:effectLst/>
                        </a:rPr>
                        <a:t>High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ctr">
                        <a:lnSpc>
                          <a:spcPct val="107000"/>
                        </a:lnSpc>
                        <a:spcBef>
                          <a:spcPts val="0"/>
                        </a:spcBef>
                        <a:spcAft>
                          <a:spcPts val="0"/>
                        </a:spcAft>
                      </a:pPr>
                      <a:r>
                        <a:rPr lang="en-US" sz="1000" dirty="0">
                          <a:effectLst/>
                        </a:rPr>
                        <a:t>NOAA2017</a:t>
                      </a:r>
                      <a:br>
                        <a:rPr lang="en-US" sz="1000" dirty="0">
                          <a:effectLst/>
                        </a:rPr>
                      </a:br>
                      <a:r>
                        <a:rPr lang="en-US" sz="1000" dirty="0">
                          <a:effectLst/>
                        </a:rPr>
                        <a:t>Extreme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18400">
                <a:tc>
                  <a:txBody>
                    <a:bodyPr/>
                    <a:lstStyle/>
                    <a:p>
                      <a:pPr marL="0" marR="0">
                        <a:lnSpc>
                          <a:spcPct val="107000"/>
                        </a:lnSpc>
                        <a:spcBef>
                          <a:spcPts val="0"/>
                        </a:spcBef>
                        <a:spcAft>
                          <a:spcPts val="0"/>
                        </a:spcAft>
                      </a:pPr>
                      <a:r>
                        <a:rPr lang="en-US" sz="1000">
                          <a:effectLst/>
                        </a:rPr>
                        <a:t>2000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dirty="0">
                          <a:effectLst/>
                        </a:rPr>
                        <a:t>0.75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50967">
                <a:tc>
                  <a:txBody>
                    <a:bodyPr/>
                    <a:lstStyle/>
                    <a:p>
                      <a:pPr marL="0" marR="0">
                        <a:lnSpc>
                          <a:spcPct val="107000"/>
                        </a:lnSpc>
                        <a:spcBef>
                          <a:spcPts val="0"/>
                        </a:spcBef>
                        <a:spcAft>
                          <a:spcPts val="0"/>
                        </a:spcAft>
                      </a:pPr>
                      <a:r>
                        <a:rPr lang="en-US" sz="1000">
                          <a:effectLst/>
                        </a:rPr>
                        <a:t>2040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2.20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2.43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2.26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3.02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3.41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2.07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2.92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4.63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2.56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3.64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5.02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6.00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3.08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4.49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6.14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7.48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2090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3.64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5.38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7.55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9.28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r h="226552">
                <a:tc>
                  <a:txBody>
                    <a:bodyPr/>
                    <a:lstStyle/>
                    <a:p>
                      <a:pPr marL="0" marR="0">
                        <a:lnSpc>
                          <a:spcPct val="107000"/>
                        </a:lnSpc>
                        <a:spcBef>
                          <a:spcPts val="0"/>
                        </a:spcBef>
                        <a:spcAft>
                          <a:spcPts val="0"/>
                        </a:spcAft>
                      </a:pPr>
                      <a:r>
                        <a:rPr lang="en-US" sz="1000">
                          <a:effectLst/>
                        </a:rPr>
                        <a:t>2100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0.32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1.90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4.17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6.36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a:effectLst/>
                        </a:rPr>
                        <a:t>8.99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c>
                  <a:txBody>
                    <a:bodyPr/>
                    <a:lstStyle/>
                    <a:p>
                      <a:pPr marL="0" marR="0" algn="r">
                        <a:lnSpc>
                          <a:spcPct val="107000"/>
                        </a:lnSpc>
                        <a:spcBef>
                          <a:spcPts val="0"/>
                        </a:spcBef>
                        <a:spcAft>
                          <a:spcPts val="0"/>
                        </a:spcAft>
                      </a:pPr>
                      <a:r>
                        <a:rPr lang="en-US" sz="1000" dirty="0">
                          <a:effectLst/>
                        </a:rPr>
                        <a:t>11.15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19050" marB="19050" anchor="ctr"/>
                </a:tc>
              </a:tr>
            </a:tbl>
          </a:graphicData>
        </a:graphic>
      </p:graphicFrame>
      <p:sp>
        <p:nvSpPr>
          <p:cNvPr id="15" name="Rectangle 1"/>
          <p:cNvSpPr>
            <a:spLocks noChangeArrowheads="1"/>
          </p:cNvSpPr>
          <p:nvPr/>
        </p:nvSpPr>
        <p:spPr bwMode="auto">
          <a:xfrm>
            <a:off x="8395259" y="2360521"/>
            <a:ext cx="201230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9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Scenarios for NEWPORT</a:t>
            </a:r>
            <a:br>
              <a:rPr lang="en-US" altLang="en-US" sz="9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br>
            <a:r>
              <a:rPr lang="en-US" altLang="en-US" sz="9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NOAA2017 VLM: 0.00322 feet/</a:t>
            </a:r>
            <a:r>
              <a:rPr lang="en-US" altLang="en-US" sz="900"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yr</a:t>
            </a:r>
            <a:r>
              <a:rPr lang="en-US" altLang="en-US" sz="9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r>
            <a:br>
              <a:rPr lang="en-US" altLang="en-US" sz="9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br>
            <a:r>
              <a:rPr lang="en-US" altLang="en-US" sz="9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All values are expressed in feet</a:t>
            </a:r>
            <a:endParaRPr lang="en-US" altLang="en-US" sz="1200" dirty="0" smtClean="0">
              <a:solidFill>
                <a:prstClr val="white"/>
              </a:solidFill>
            </a:endParaRPr>
          </a:p>
          <a:p>
            <a:pPr eaLnBrk="0" fontAlgn="base" hangingPunct="0">
              <a:spcBef>
                <a:spcPct val="0"/>
              </a:spcBef>
              <a:spcAft>
                <a:spcPct val="0"/>
              </a:spcAft>
            </a:pPr>
            <a:endParaRPr lang="en-US" altLang="en-US" dirty="0" smtClean="0">
              <a:solidFill>
                <a:prstClr val="white"/>
              </a:solidFill>
              <a:latin typeface="Arial" panose="020B0604020202020204" pitchFamily="34" charset="0"/>
            </a:endParaRPr>
          </a:p>
        </p:txBody>
      </p:sp>
      <p:pic>
        <p:nvPicPr>
          <p:cNvPr id="10" name="Picture 9"/>
          <p:cNvPicPr>
            <a:picLocks noChangeAspect="1"/>
          </p:cNvPicPr>
          <p:nvPr/>
        </p:nvPicPr>
        <p:blipFill>
          <a:blip r:embed="rId4"/>
          <a:stretch>
            <a:fillRect/>
          </a:stretch>
        </p:blipFill>
        <p:spPr>
          <a:xfrm>
            <a:off x="10755415" y="6213780"/>
            <a:ext cx="634039" cy="268247"/>
          </a:xfrm>
          <a:prstGeom prst="rect">
            <a:avLst/>
          </a:prstGeom>
        </p:spPr>
      </p:pic>
      <p:sp>
        <p:nvSpPr>
          <p:cNvPr id="6" name="Oval 5"/>
          <p:cNvSpPr/>
          <p:nvPr/>
        </p:nvSpPr>
        <p:spPr>
          <a:xfrm>
            <a:off x="10781252" y="5091881"/>
            <a:ext cx="608202" cy="224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10821460" y="4591032"/>
            <a:ext cx="634039" cy="268247"/>
          </a:xfrm>
          <a:prstGeom prst="rect">
            <a:avLst/>
          </a:prstGeom>
        </p:spPr>
      </p:pic>
      <p:sp>
        <p:nvSpPr>
          <p:cNvPr id="4" name="TextBox 3"/>
          <p:cNvSpPr txBox="1"/>
          <p:nvPr/>
        </p:nvSpPr>
        <p:spPr>
          <a:xfrm>
            <a:off x="1392701" y="6419350"/>
            <a:ext cx="4037427" cy="369332"/>
          </a:xfrm>
          <a:prstGeom prst="rect">
            <a:avLst/>
          </a:prstGeom>
          <a:noFill/>
        </p:spPr>
        <p:txBody>
          <a:bodyPr wrap="square" rtlCol="0">
            <a:spAutoFit/>
          </a:bodyPr>
          <a:lstStyle/>
          <a:p>
            <a:r>
              <a:rPr lang="en-US" b="1" dirty="0" smtClean="0"/>
              <a:t>RSLC- Relative Sea Level Change</a:t>
            </a:r>
            <a:endParaRPr lang="en-US" b="1" dirty="0"/>
          </a:p>
        </p:txBody>
      </p:sp>
    </p:spTree>
    <p:extLst>
      <p:ext uri="{BB962C8B-B14F-4D97-AF65-F5344CB8AC3E}">
        <p14:creationId xmlns:p14="http://schemas.microsoft.com/office/powerpoint/2010/main" val="422475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0678"/>
            <a:ext cx="10972800" cy="450165"/>
          </a:xfrm>
        </p:spPr>
        <p:txBody>
          <a:bodyPr>
            <a:noAutofit/>
          </a:bodyPr>
          <a:lstStyle/>
          <a:p>
            <a:r>
              <a:rPr lang="en-US" sz="3200" b="1" dirty="0" smtClean="0">
                <a:solidFill>
                  <a:schemeClr val="accent3"/>
                </a:solidFill>
              </a:rPr>
              <a:t>Water levels Newport and Providence, RI, NOAA NOS COOPS</a:t>
            </a:r>
            <a:endParaRPr lang="en-US" sz="3200" b="1" dirty="0">
              <a:solidFill>
                <a:schemeClr val="accent3"/>
              </a:solidFill>
            </a:endParaRPr>
          </a:p>
        </p:txBody>
      </p:sp>
      <p:pic>
        <p:nvPicPr>
          <p:cNvPr id="4" name="Content Placeholder 3"/>
          <p:cNvPicPr>
            <a:picLocks noGrp="1" noChangeAspect="1"/>
          </p:cNvPicPr>
          <p:nvPr>
            <p:ph idx="1"/>
          </p:nvPr>
        </p:nvPicPr>
        <p:blipFill rotWithShape="1">
          <a:blip r:embed="rId2"/>
          <a:srcRect l="32634" t="9569" r="26039" b="5635"/>
          <a:stretch/>
        </p:blipFill>
        <p:spPr>
          <a:xfrm>
            <a:off x="7174523" y="1223889"/>
            <a:ext cx="4285956" cy="5191153"/>
          </a:xfrm>
          <a:prstGeom prst="rect">
            <a:avLst/>
          </a:prstGeom>
        </p:spPr>
      </p:pic>
      <p:pic>
        <p:nvPicPr>
          <p:cNvPr id="5" name="Picture 4"/>
          <p:cNvPicPr>
            <a:picLocks noChangeAspect="1"/>
          </p:cNvPicPr>
          <p:nvPr/>
        </p:nvPicPr>
        <p:blipFill rotWithShape="1">
          <a:blip r:embed="rId3"/>
          <a:srcRect l="31038" t="10437" r="12656" b="5231"/>
          <a:stretch/>
        </p:blipFill>
        <p:spPr>
          <a:xfrm>
            <a:off x="1012873" y="1223889"/>
            <a:ext cx="6161650" cy="5191153"/>
          </a:xfrm>
          <a:prstGeom prst="rect">
            <a:avLst/>
          </a:prstGeom>
        </p:spPr>
      </p:pic>
      <p:sp>
        <p:nvSpPr>
          <p:cNvPr id="7" name="TextBox 6"/>
          <p:cNvSpPr txBox="1"/>
          <p:nvPr/>
        </p:nvSpPr>
        <p:spPr>
          <a:xfrm>
            <a:off x="2799471" y="757869"/>
            <a:ext cx="1294227" cy="369332"/>
          </a:xfrm>
          <a:prstGeom prst="rect">
            <a:avLst/>
          </a:prstGeom>
          <a:solidFill>
            <a:schemeClr val="accent3"/>
          </a:solidFill>
        </p:spPr>
        <p:txBody>
          <a:bodyPr wrap="square" rtlCol="0">
            <a:spAutoFit/>
          </a:bodyPr>
          <a:lstStyle/>
          <a:p>
            <a:r>
              <a:rPr lang="en-US" dirty="0" smtClean="0"/>
              <a:t>Newport</a:t>
            </a:r>
            <a:endParaRPr lang="en-US" dirty="0"/>
          </a:p>
        </p:txBody>
      </p:sp>
      <p:sp>
        <p:nvSpPr>
          <p:cNvPr id="8" name="TextBox 7"/>
          <p:cNvSpPr txBox="1"/>
          <p:nvPr/>
        </p:nvSpPr>
        <p:spPr>
          <a:xfrm>
            <a:off x="8876715" y="750835"/>
            <a:ext cx="1350498" cy="376366"/>
          </a:xfrm>
          <a:prstGeom prst="rect">
            <a:avLst/>
          </a:prstGeom>
          <a:solidFill>
            <a:schemeClr val="accent3"/>
          </a:solidFill>
        </p:spPr>
        <p:txBody>
          <a:bodyPr wrap="square" rtlCol="0">
            <a:spAutoFit/>
          </a:bodyPr>
          <a:lstStyle/>
          <a:p>
            <a:r>
              <a:rPr lang="en-US" dirty="0" smtClean="0"/>
              <a:t>Providence</a:t>
            </a:r>
            <a:endParaRPr lang="en-US" dirty="0"/>
          </a:p>
        </p:txBody>
      </p:sp>
    </p:spTree>
    <p:extLst>
      <p:ext uri="{BB962C8B-B14F-4D97-AF65-F5344CB8AC3E}">
        <p14:creationId xmlns:p14="http://schemas.microsoft.com/office/powerpoint/2010/main" val="57353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pic>
      <p:sp>
        <p:nvSpPr>
          <p:cNvPr id="3" name="Content Placeholder 2"/>
          <p:cNvSpPr>
            <a:spLocks noGrp="1"/>
          </p:cNvSpPr>
          <p:nvPr>
            <p:ph idx="1"/>
          </p:nvPr>
        </p:nvSpPr>
        <p:spPr>
          <a:xfrm>
            <a:off x="323556" y="2658794"/>
            <a:ext cx="7287065" cy="1885071"/>
          </a:xfrm>
          <a:solidFill>
            <a:schemeClr val="accent3"/>
          </a:solidFill>
        </p:spPr>
        <p:txBody>
          <a:bodyPr>
            <a:normAutofit fontScale="62500" lnSpcReduction="20000"/>
          </a:bodyPr>
          <a:lstStyle/>
          <a:p>
            <a:pPr marL="0" indent="0">
              <a:buNone/>
            </a:pPr>
            <a:endParaRPr lang="en-US" sz="3200" b="1" i="1" dirty="0" smtClean="0">
              <a:solidFill>
                <a:schemeClr val="bg1"/>
              </a:solidFill>
            </a:endParaRPr>
          </a:p>
          <a:p>
            <a:pPr marL="0" indent="0">
              <a:buNone/>
            </a:pPr>
            <a:r>
              <a:rPr lang="en-US" sz="3200" b="1" i="1" dirty="0" smtClean="0">
                <a:solidFill>
                  <a:schemeClr val="bg1"/>
                </a:solidFill>
              </a:rPr>
              <a:t>STORMTOOL’s Goal: </a:t>
            </a:r>
            <a:r>
              <a:rPr lang="en-US" sz="3200" dirty="0">
                <a:solidFill>
                  <a:schemeClr val="bg1"/>
                </a:solidFill>
              </a:rPr>
              <a:t>T</a:t>
            </a:r>
            <a:r>
              <a:rPr lang="en-US" sz="3200" dirty="0" smtClean="0">
                <a:solidFill>
                  <a:schemeClr val="bg1"/>
                </a:solidFill>
              </a:rPr>
              <a:t>o </a:t>
            </a:r>
            <a:r>
              <a:rPr lang="en-US" sz="3200" dirty="0">
                <a:solidFill>
                  <a:schemeClr val="bg1"/>
                </a:solidFill>
              </a:rPr>
              <a:t>provide access to a suite of coastal </a:t>
            </a:r>
            <a:r>
              <a:rPr lang="en-US" sz="3200" dirty="0" smtClean="0">
                <a:solidFill>
                  <a:schemeClr val="bg1"/>
                </a:solidFill>
              </a:rPr>
              <a:t>planning and design </a:t>
            </a:r>
            <a:r>
              <a:rPr lang="en-US" sz="3200" dirty="0">
                <a:solidFill>
                  <a:schemeClr val="bg1"/>
                </a:solidFill>
              </a:rPr>
              <a:t>tools </a:t>
            </a:r>
            <a:r>
              <a:rPr lang="en-US" sz="3200" dirty="0" smtClean="0">
                <a:solidFill>
                  <a:schemeClr val="bg1"/>
                </a:solidFill>
              </a:rPr>
              <a:t>for coastal and riverine flooding (numerical </a:t>
            </a:r>
            <a:r>
              <a:rPr lang="en-US" sz="3200" dirty="0">
                <a:solidFill>
                  <a:schemeClr val="bg1"/>
                </a:solidFill>
              </a:rPr>
              <a:t>models, maps, data sets, etc</a:t>
            </a:r>
            <a:r>
              <a:rPr lang="en-US" sz="3200" dirty="0" smtClean="0">
                <a:solidFill>
                  <a:schemeClr val="bg1"/>
                </a:solidFill>
              </a:rPr>
              <a:t>.), </a:t>
            </a:r>
            <a:r>
              <a:rPr lang="en-US" sz="3200" dirty="0">
                <a:solidFill>
                  <a:schemeClr val="bg1"/>
                </a:solidFill>
              </a:rPr>
              <a:t>available as a GIS based, web service, that allows wide spread accessibly and applicability at high resolution for user selected coastal and inland areas of interest.</a:t>
            </a:r>
          </a:p>
        </p:txBody>
      </p:sp>
    </p:spTree>
    <p:extLst>
      <p:ext uri="{BB962C8B-B14F-4D97-AF65-F5344CB8AC3E}">
        <p14:creationId xmlns:p14="http://schemas.microsoft.com/office/powerpoint/2010/main" val="365693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solidFill>
              </a:rPr>
              <a:t>CERI Applications * </a:t>
            </a:r>
            <a:endParaRPr lang="en-US" b="1" dirty="0">
              <a:solidFill>
                <a:schemeClr val="accent3"/>
              </a:solidFill>
            </a:endParaRPr>
          </a:p>
        </p:txBody>
      </p:sp>
      <p:sp>
        <p:nvSpPr>
          <p:cNvPr id="3" name="Content Placeholder 2"/>
          <p:cNvSpPr>
            <a:spLocks noGrp="1"/>
          </p:cNvSpPr>
          <p:nvPr>
            <p:ph idx="1"/>
          </p:nvPr>
        </p:nvSpPr>
        <p:spPr>
          <a:xfrm>
            <a:off x="609600" y="1847088"/>
            <a:ext cx="10972800" cy="4477512"/>
          </a:xfrm>
        </p:spPr>
        <p:txBody>
          <a:bodyPr>
            <a:normAutofit fontScale="85000" lnSpcReduction="10000"/>
          </a:bodyPr>
          <a:lstStyle/>
          <a:p>
            <a:r>
              <a:rPr lang="en-US" dirty="0" smtClean="0"/>
              <a:t>Eastern </a:t>
            </a:r>
            <a:r>
              <a:rPr lang="en-US" dirty="0" err="1" smtClean="0"/>
              <a:t>Matunuck</a:t>
            </a:r>
            <a:r>
              <a:rPr lang="en-US" dirty="0" smtClean="0"/>
              <a:t> Beach (OCE Senior Design Class 2015-2016, Small et al,  2016)</a:t>
            </a:r>
          </a:p>
          <a:p>
            <a:r>
              <a:rPr lang="en-US" dirty="0" smtClean="0"/>
              <a:t>Charlestown and Warwick, RI (HUD supported, Spaulding et al, 2016)</a:t>
            </a:r>
          </a:p>
          <a:p>
            <a:r>
              <a:rPr lang="en-US" dirty="0" err="1" smtClean="0"/>
              <a:t>Misquamicut</a:t>
            </a:r>
            <a:r>
              <a:rPr lang="en-US" dirty="0" smtClean="0"/>
              <a:t> Beach, RI (OCE Senior Design Class 2016-2017)</a:t>
            </a:r>
          </a:p>
          <a:p>
            <a:r>
              <a:rPr lang="en-US" dirty="0" smtClean="0"/>
              <a:t>Providence and Fox Point Hurricane Barrier (OCE Senior Design Class 2017-2018)</a:t>
            </a:r>
          </a:p>
          <a:p>
            <a:r>
              <a:rPr lang="en-US" dirty="0" smtClean="0"/>
              <a:t>Barrington, Warren, and Bristol, RI (HUD supported, in progress)</a:t>
            </a:r>
          </a:p>
          <a:p>
            <a:r>
              <a:rPr lang="en-US" dirty="0" smtClean="0"/>
              <a:t>STORMTOOLS Design Elevation Maps (SDE) for RI (draft maps complete</a:t>
            </a:r>
            <a:r>
              <a:rPr lang="en-US" dirty="0"/>
              <a:t>). (</a:t>
            </a:r>
            <a:r>
              <a:rPr lang="en-US" dirty="0">
                <a:hlinkClick r:id="rId3"/>
              </a:rPr>
              <a:t>https://</a:t>
            </a:r>
            <a:r>
              <a:rPr lang="en-US" dirty="0" smtClean="0">
                <a:hlinkClick r:id="rId3"/>
              </a:rPr>
              <a:t>crc-uri.maps.arcgis.com/home/index.html</a:t>
            </a:r>
            <a:r>
              <a:rPr lang="en-US" dirty="0" smtClean="0"/>
              <a:t>)</a:t>
            </a:r>
          </a:p>
          <a:p>
            <a:r>
              <a:rPr lang="en-US" dirty="0"/>
              <a:t> </a:t>
            </a:r>
            <a:r>
              <a:rPr lang="en-US" dirty="0" smtClean="0"/>
              <a:t>Waste Water </a:t>
            </a:r>
            <a:r>
              <a:rPr lang="en-US" dirty="0"/>
              <a:t>T</a:t>
            </a:r>
            <a:r>
              <a:rPr lang="en-US" dirty="0" smtClean="0"/>
              <a:t>reatment </a:t>
            </a:r>
            <a:r>
              <a:rPr lang="en-US" dirty="0"/>
              <a:t>F</a:t>
            </a:r>
            <a:r>
              <a:rPr lang="en-US" dirty="0" smtClean="0"/>
              <a:t>acilities (WWTF) (Fields and Bucklin Pts) and above ground storage tanks (AST) in upper Narragansett Bay (in progress, September 2018)</a:t>
            </a:r>
          </a:p>
          <a:p>
            <a:endParaRPr lang="en-US" dirty="0"/>
          </a:p>
          <a:p>
            <a:pPr marL="0" indent="0">
              <a:buNone/>
            </a:pPr>
            <a:r>
              <a:rPr lang="en-US" dirty="0" smtClean="0"/>
              <a:t> * </a:t>
            </a:r>
            <a:r>
              <a:rPr lang="en-US" sz="2200" dirty="0" smtClean="0">
                <a:solidFill>
                  <a:prstClr val="white"/>
                </a:solidFill>
                <a:hlinkClick r:id="rId4"/>
              </a:rPr>
              <a:t>http</a:t>
            </a:r>
            <a:r>
              <a:rPr lang="en-US" sz="2200" dirty="0">
                <a:solidFill>
                  <a:prstClr val="white"/>
                </a:solidFill>
                <a:hlinkClick r:id="rId4"/>
              </a:rPr>
              <a:t>://</a:t>
            </a:r>
            <a:r>
              <a:rPr lang="en-US" sz="2200" dirty="0" smtClean="0">
                <a:solidFill>
                  <a:prstClr val="white"/>
                </a:solidFill>
                <a:hlinkClick r:id="rId4"/>
              </a:rPr>
              <a:t>www.beachsamp.org/stormtools/stormtools-coastal-environmental-risk-index-ceri/</a:t>
            </a:r>
            <a:r>
              <a:rPr lang="en-US" sz="2200" dirty="0" smtClean="0">
                <a:solidFill>
                  <a:prstClr val="white"/>
                </a:solidFill>
              </a:rPr>
              <a:t>  </a:t>
            </a:r>
            <a:endParaRPr lang="en-US" sz="2200" dirty="0">
              <a:solidFill>
                <a:prstClr val="white"/>
              </a:solidFill>
            </a:endParaRP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740945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2353"/>
            <a:ext cx="10972800" cy="1614735"/>
          </a:xfrm>
        </p:spPr>
        <p:txBody>
          <a:bodyPr/>
          <a:lstStyle/>
          <a:p>
            <a:endParaRPr lang="en-US" dirty="0"/>
          </a:p>
        </p:txBody>
      </p:sp>
      <p:sp>
        <p:nvSpPr>
          <p:cNvPr id="3" name="Content Placeholder 2"/>
          <p:cNvSpPr>
            <a:spLocks noGrp="1"/>
          </p:cNvSpPr>
          <p:nvPr>
            <p:ph idx="1"/>
          </p:nvPr>
        </p:nvSpPr>
        <p:spPr>
          <a:xfrm>
            <a:off x="9013404" y="285741"/>
            <a:ext cx="2671807" cy="889782"/>
          </a:xfrm>
          <a:solidFill>
            <a:schemeClr val="accent3"/>
          </a:solidFill>
        </p:spPr>
        <p:txBody>
          <a:bodyPr>
            <a:noAutofit/>
          </a:bodyPr>
          <a:lstStyle/>
          <a:p>
            <a:pPr marL="0" indent="0">
              <a:buNone/>
            </a:pPr>
            <a:r>
              <a:rPr lang="en-US" sz="1800" dirty="0" smtClean="0"/>
              <a:t>HUD Funded, Warwick and Charlestown, RI,</a:t>
            </a:r>
          </a:p>
          <a:p>
            <a:pPr marL="0" indent="0">
              <a:buNone/>
            </a:pPr>
            <a:r>
              <a:rPr lang="en-US" sz="1800" dirty="0" smtClean="0"/>
              <a:t>Completed, May 2017</a:t>
            </a:r>
            <a:endParaRPr lang="en-US" sz="1800" dirty="0"/>
          </a:p>
        </p:txBody>
      </p:sp>
      <p:pic>
        <p:nvPicPr>
          <p:cNvPr id="4" name="Picture 3"/>
          <p:cNvPicPr>
            <a:picLocks noChangeAspect="1"/>
          </p:cNvPicPr>
          <p:nvPr/>
        </p:nvPicPr>
        <p:blipFill rotWithShape="1">
          <a:blip r:embed="rId3"/>
          <a:srcRect l="20531" t="11083" r="18913" b="6141"/>
          <a:stretch/>
        </p:blipFill>
        <p:spPr>
          <a:xfrm>
            <a:off x="336069" y="0"/>
            <a:ext cx="7760677" cy="6625647"/>
          </a:xfrm>
          <a:prstGeom prst="rect">
            <a:avLst/>
          </a:prstGeom>
        </p:spPr>
      </p:pic>
      <p:sp>
        <p:nvSpPr>
          <p:cNvPr id="5" name="Oval 4"/>
          <p:cNvSpPr/>
          <p:nvPr/>
        </p:nvSpPr>
        <p:spPr>
          <a:xfrm>
            <a:off x="4493924" y="1901952"/>
            <a:ext cx="703385" cy="727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2432304" y="5621098"/>
            <a:ext cx="1051560" cy="7678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8167837" y="366982"/>
            <a:ext cx="703385" cy="727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129080" y="1341938"/>
            <a:ext cx="869384" cy="1008069"/>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9101445" y="1547661"/>
            <a:ext cx="2583766" cy="923330"/>
          </a:xfrm>
          <a:prstGeom prst="rect">
            <a:avLst/>
          </a:prstGeom>
          <a:solidFill>
            <a:schemeClr val="accent3"/>
          </a:solidFill>
        </p:spPr>
        <p:txBody>
          <a:bodyPr wrap="square" rtlCol="0">
            <a:spAutoFit/>
          </a:bodyPr>
          <a:lstStyle/>
          <a:p>
            <a:r>
              <a:rPr lang="en-US" dirty="0">
                <a:solidFill>
                  <a:prstClr val="white"/>
                </a:solidFill>
              </a:rPr>
              <a:t>HUD Funded, Barrington, Bristol, and Warren, RI, May </a:t>
            </a:r>
            <a:r>
              <a:rPr lang="en-US" dirty="0" smtClean="0">
                <a:solidFill>
                  <a:prstClr val="white"/>
                </a:solidFill>
              </a:rPr>
              <a:t>2019</a:t>
            </a:r>
            <a:endParaRPr lang="en-US" dirty="0">
              <a:solidFill>
                <a:prstClr val="white"/>
              </a:solidFill>
            </a:endParaRPr>
          </a:p>
        </p:txBody>
      </p:sp>
      <p:sp>
        <p:nvSpPr>
          <p:cNvPr id="11" name="Oval 10"/>
          <p:cNvSpPr/>
          <p:nvPr/>
        </p:nvSpPr>
        <p:spPr>
          <a:xfrm>
            <a:off x="8214593" y="1661768"/>
            <a:ext cx="703385" cy="7273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758932" y="6040442"/>
            <a:ext cx="615460" cy="5029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3571847" y="5537522"/>
            <a:ext cx="615460" cy="50292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8227548" y="2706721"/>
            <a:ext cx="708425" cy="71332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9168034" y="2711866"/>
            <a:ext cx="2414366" cy="2585323"/>
          </a:xfrm>
          <a:prstGeom prst="rect">
            <a:avLst/>
          </a:prstGeom>
          <a:solidFill>
            <a:schemeClr val="accent3"/>
          </a:solidFill>
        </p:spPr>
        <p:txBody>
          <a:bodyPr wrap="square" rtlCol="0">
            <a:spAutoFit/>
          </a:bodyPr>
          <a:lstStyle/>
          <a:p>
            <a:r>
              <a:rPr lang="en-US" b="1" i="1" dirty="0">
                <a:solidFill>
                  <a:prstClr val="white"/>
                </a:solidFill>
              </a:rPr>
              <a:t>OCE </a:t>
            </a:r>
            <a:r>
              <a:rPr lang="en-US" b="1" i="1" dirty="0" smtClean="0">
                <a:solidFill>
                  <a:prstClr val="white"/>
                </a:solidFill>
              </a:rPr>
              <a:t>Seniors Design Class</a:t>
            </a:r>
            <a:endParaRPr lang="en-US" b="1" i="1" dirty="0">
              <a:solidFill>
                <a:prstClr val="white"/>
              </a:solidFill>
            </a:endParaRPr>
          </a:p>
          <a:p>
            <a:r>
              <a:rPr lang="en-US" dirty="0" err="1">
                <a:solidFill>
                  <a:prstClr val="white"/>
                </a:solidFill>
              </a:rPr>
              <a:t>Matunuck</a:t>
            </a:r>
            <a:r>
              <a:rPr lang="en-US" dirty="0">
                <a:solidFill>
                  <a:prstClr val="white"/>
                </a:solidFill>
              </a:rPr>
              <a:t>, RI, completed May 2016</a:t>
            </a:r>
          </a:p>
          <a:p>
            <a:r>
              <a:rPr lang="en-US" dirty="0" err="1">
                <a:solidFill>
                  <a:prstClr val="white"/>
                </a:solidFill>
              </a:rPr>
              <a:t>Misquamicut</a:t>
            </a:r>
            <a:r>
              <a:rPr lang="en-US" dirty="0">
                <a:solidFill>
                  <a:prstClr val="white"/>
                </a:solidFill>
              </a:rPr>
              <a:t>, RI,  completed May </a:t>
            </a:r>
            <a:r>
              <a:rPr lang="en-US" dirty="0" smtClean="0">
                <a:solidFill>
                  <a:prstClr val="white"/>
                </a:solidFill>
              </a:rPr>
              <a:t>2017</a:t>
            </a:r>
          </a:p>
          <a:p>
            <a:r>
              <a:rPr lang="en-US" dirty="0" smtClean="0">
                <a:solidFill>
                  <a:prstClr val="white"/>
                </a:solidFill>
              </a:rPr>
              <a:t>Fox Pt Hurricane Barrier, Providence, RI</a:t>
            </a:r>
          </a:p>
          <a:p>
            <a:r>
              <a:rPr lang="en-US" dirty="0">
                <a:solidFill>
                  <a:prstClr val="white"/>
                </a:solidFill>
              </a:rPr>
              <a:t>c</a:t>
            </a:r>
            <a:r>
              <a:rPr lang="en-US" dirty="0" smtClean="0">
                <a:solidFill>
                  <a:prstClr val="white"/>
                </a:solidFill>
              </a:rPr>
              <a:t>ompleted May 2018</a:t>
            </a:r>
            <a:endParaRPr lang="en-US" dirty="0">
              <a:solidFill>
                <a:prstClr val="white"/>
              </a:solidFill>
            </a:endParaRPr>
          </a:p>
        </p:txBody>
      </p:sp>
      <p:sp>
        <p:nvSpPr>
          <p:cNvPr id="17" name="Oval 16"/>
          <p:cNvSpPr/>
          <p:nvPr/>
        </p:nvSpPr>
        <p:spPr>
          <a:xfrm rot="-1020000">
            <a:off x="1115568" y="5248656"/>
            <a:ext cx="3520440" cy="1362456"/>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8169494" y="5235105"/>
            <a:ext cx="907394" cy="76034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9198027" y="5476434"/>
            <a:ext cx="2487184" cy="923330"/>
          </a:xfrm>
          <a:prstGeom prst="rect">
            <a:avLst/>
          </a:prstGeom>
          <a:solidFill>
            <a:schemeClr val="accent3"/>
          </a:solidFill>
        </p:spPr>
        <p:txBody>
          <a:bodyPr wrap="square" rtlCol="0">
            <a:spAutoFit/>
          </a:bodyPr>
          <a:lstStyle/>
          <a:p>
            <a:r>
              <a:rPr lang="en-US" dirty="0">
                <a:solidFill>
                  <a:prstClr val="white"/>
                </a:solidFill>
              </a:rPr>
              <a:t>NOAA PSM</a:t>
            </a:r>
          </a:p>
          <a:p>
            <a:r>
              <a:rPr lang="en-US" dirty="0">
                <a:solidFill>
                  <a:prstClr val="white"/>
                </a:solidFill>
              </a:rPr>
              <a:t>Southern RI shoreline, in </a:t>
            </a:r>
            <a:r>
              <a:rPr lang="en-US" dirty="0" smtClean="0">
                <a:solidFill>
                  <a:prstClr val="white"/>
                </a:solidFill>
              </a:rPr>
              <a:t>progress</a:t>
            </a:r>
            <a:endParaRPr lang="en-US" dirty="0">
              <a:solidFill>
                <a:prstClr val="white"/>
              </a:solidFill>
            </a:endParaRPr>
          </a:p>
        </p:txBody>
      </p:sp>
      <p:sp>
        <p:nvSpPr>
          <p:cNvPr id="21" name="Oval 20"/>
          <p:cNvSpPr/>
          <p:nvPr/>
        </p:nvSpPr>
        <p:spPr>
          <a:xfrm>
            <a:off x="4530635" y="443294"/>
            <a:ext cx="708425" cy="71332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714102" y="731520"/>
            <a:ext cx="872882" cy="89118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8944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744884"/>
          </a:xfrm>
        </p:spPr>
        <p:txBody>
          <a:bodyPr>
            <a:normAutofit fontScale="90000"/>
          </a:bodyPr>
          <a:lstStyle/>
          <a:p>
            <a:r>
              <a:rPr lang="en-US" b="1" dirty="0" smtClean="0">
                <a:solidFill>
                  <a:schemeClr val="accent3"/>
                </a:solidFill>
              </a:rPr>
              <a:t>Papers on STORMTOOLS and applications</a:t>
            </a:r>
            <a:endParaRPr lang="en-US" b="1" dirty="0">
              <a:solidFill>
                <a:schemeClr val="accent3"/>
              </a:solidFill>
            </a:endParaRPr>
          </a:p>
        </p:txBody>
      </p:sp>
      <p:pic>
        <p:nvPicPr>
          <p:cNvPr id="4" name="Content Placeholder 3"/>
          <p:cNvPicPr>
            <a:picLocks noGrp="1" noChangeAspect="1"/>
          </p:cNvPicPr>
          <p:nvPr>
            <p:ph idx="1"/>
          </p:nvPr>
        </p:nvPicPr>
        <p:blipFill rotWithShape="1">
          <a:blip r:embed="rId3"/>
          <a:srcRect l="36419" t="14883" r="28607" b="5955"/>
          <a:stretch/>
        </p:blipFill>
        <p:spPr>
          <a:xfrm>
            <a:off x="5995321" y="1713677"/>
            <a:ext cx="3331933" cy="2997472"/>
          </a:xfrm>
          <a:prstGeom prst="rect">
            <a:avLst/>
          </a:prstGeom>
        </p:spPr>
      </p:pic>
      <p:pic>
        <p:nvPicPr>
          <p:cNvPr id="6" name="Picture 5"/>
          <p:cNvPicPr>
            <a:picLocks noChangeAspect="1"/>
          </p:cNvPicPr>
          <p:nvPr/>
        </p:nvPicPr>
        <p:blipFill rotWithShape="1">
          <a:blip r:embed="rId4"/>
          <a:srcRect l="12412" t="20589" r="11804" b="9972"/>
          <a:stretch/>
        </p:blipFill>
        <p:spPr>
          <a:xfrm>
            <a:off x="609600" y="1713677"/>
            <a:ext cx="4698610" cy="3197514"/>
          </a:xfrm>
          <a:prstGeom prst="rect">
            <a:avLst/>
          </a:prstGeom>
        </p:spPr>
      </p:pic>
      <p:sp>
        <p:nvSpPr>
          <p:cNvPr id="7" name="Rectangle 6"/>
          <p:cNvSpPr/>
          <p:nvPr/>
        </p:nvSpPr>
        <p:spPr>
          <a:xfrm>
            <a:off x="347003" y="5870840"/>
            <a:ext cx="6096000" cy="646331"/>
          </a:xfrm>
          <a:prstGeom prst="rect">
            <a:avLst/>
          </a:prstGeom>
          <a:solidFill>
            <a:schemeClr val="accent3"/>
          </a:solidFill>
        </p:spPr>
        <p:txBody>
          <a:bodyPr>
            <a:spAutoFit/>
          </a:bodyPr>
          <a:lstStyle/>
          <a:p>
            <a:r>
              <a:rPr lang="en-US" dirty="0">
                <a:solidFill>
                  <a:prstClr val="white"/>
                </a:solidFill>
              </a:rPr>
              <a:t>http://www.beachsamp.org/stormtools/stormtools-coastal-environmental-risk-index-ceri/</a:t>
            </a:r>
          </a:p>
        </p:txBody>
      </p:sp>
      <p:pic>
        <p:nvPicPr>
          <p:cNvPr id="3" name="Picture 2"/>
          <p:cNvPicPr>
            <a:picLocks noChangeAspect="1"/>
          </p:cNvPicPr>
          <p:nvPr/>
        </p:nvPicPr>
        <p:blipFill rotWithShape="1">
          <a:blip r:embed="rId5"/>
          <a:srcRect l="17512" t="20319" r="13118" b="11280"/>
          <a:stretch/>
        </p:blipFill>
        <p:spPr>
          <a:xfrm>
            <a:off x="7040880" y="3840480"/>
            <a:ext cx="4828032" cy="2825495"/>
          </a:xfrm>
          <a:prstGeom prst="rect">
            <a:avLst/>
          </a:prstGeom>
        </p:spPr>
      </p:pic>
    </p:spTree>
    <p:extLst>
      <p:ext uri="{BB962C8B-B14F-4D97-AF65-F5344CB8AC3E}">
        <p14:creationId xmlns:p14="http://schemas.microsoft.com/office/powerpoint/2010/main" val="184538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226" y="3826412"/>
            <a:ext cx="4693920" cy="3031588"/>
          </a:xfrm>
        </p:spPr>
        <p:txBody>
          <a:bodyPr>
            <a:normAutofit fontScale="90000"/>
          </a:bodyPr>
          <a:lstStyle/>
          <a:p>
            <a:r>
              <a:rPr lang="en-US" sz="3600" b="1" dirty="0" smtClean="0">
                <a:solidFill>
                  <a:schemeClr val="accent3"/>
                </a:solidFill>
              </a:rPr>
              <a:t>RI Beach SAMP</a:t>
            </a:r>
            <a:br>
              <a:rPr lang="en-US" sz="3600" b="1" dirty="0" smtClean="0">
                <a:solidFill>
                  <a:schemeClr val="accent3"/>
                </a:solidFill>
              </a:rPr>
            </a:br>
            <a:r>
              <a:rPr lang="en-US" sz="3600" b="1" dirty="0" smtClean="0">
                <a:solidFill>
                  <a:schemeClr val="accent3"/>
                </a:solidFill>
              </a:rPr>
              <a:t>Risk Based Permitting System (June 2018)</a:t>
            </a:r>
            <a:r>
              <a:rPr lang="en-US" sz="3600" b="1" dirty="0" smtClean="0"/>
              <a:t/>
            </a:r>
            <a:br>
              <a:rPr lang="en-US" sz="3600" b="1" dirty="0" smtClean="0"/>
            </a:br>
            <a:r>
              <a:rPr lang="en-US" sz="3100" dirty="0" smtClean="0"/>
              <a:t>* Select design life for structure/infrastructure</a:t>
            </a:r>
            <a:br>
              <a:rPr lang="en-US" sz="3100" dirty="0" smtClean="0"/>
            </a:br>
            <a:r>
              <a:rPr lang="en-US" sz="3100" dirty="0" smtClean="0"/>
              <a:t>* Determine wind and flood risk over design life (including effects of climate change, i.e. sea level rise) (STORMTOOLs Design Elevation Maps)</a:t>
            </a:r>
            <a:br>
              <a:rPr lang="en-US" sz="3100" dirty="0" smtClean="0"/>
            </a:br>
            <a:r>
              <a:rPr lang="en-US" sz="3100" dirty="0" smtClean="0"/>
              <a:t>* Assumptions of risk based on design life selected by applicant and registered on property deed.</a:t>
            </a:r>
            <a:br>
              <a:rPr lang="en-US" sz="3100" dirty="0" smtClean="0"/>
            </a:br>
            <a:endParaRPr lang="en-US" sz="3100" dirty="0"/>
          </a:p>
        </p:txBody>
      </p:sp>
      <p:pic>
        <p:nvPicPr>
          <p:cNvPr id="4" name="Content Placeholder 3"/>
          <p:cNvPicPr>
            <a:picLocks noGrp="1"/>
          </p:cNvPicPr>
          <p:nvPr>
            <p:ph idx="1"/>
          </p:nvPr>
        </p:nvPicPr>
        <p:blipFill rotWithShape="1">
          <a:blip r:embed="rId3"/>
          <a:srcRect l="35897" t="20513" r="32800" b="6363"/>
          <a:stretch/>
        </p:blipFill>
        <p:spPr bwMode="auto">
          <a:xfrm>
            <a:off x="5822286" y="199506"/>
            <a:ext cx="5760114" cy="63137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0838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chemeClr val="accent3"/>
                </a:solidFill>
              </a:rPr>
              <a:t>STORMTOOLs</a:t>
            </a:r>
            <a:r>
              <a:rPr lang="en-US" b="1" dirty="0" smtClean="0">
                <a:solidFill>
                  <a:schemeClr val="accent3"/>
                </a:solidFill>
              </a:rPr>
              <a:t> Design Elevation Maps(SDE)</a:t>
            </a:r>
            <a:endParaRPr lang="en-US" b="1" dirty="0">
              <a:solidFill>
                <a:schemeClr val="accent3"/>
              </a:solidFill>
            </a:endParaRPr>
          </a:p>
        </p:txBody>
      </p:sp>
      <p:sp>
        <p:nvSpPr>
          <p:cNvPr id="3" name="Content Placeholder 2"/>
          <p:cNvSpPr>
            <a:spLocks noGrp="1"/>
          </p:cNvSpPr>
          <p:nvPr>
            <p:ph idx="1"/>
          </p:nvPr>
        </p:nvSpPr>
        <p:spPr/>
        <p:txBody>
          <a:bodyPr>
            <a:normAutofit lnSpcReduction="10000"/>
          </a:bodyPr>
          <a:lstStyle/>
          <a:p>
            <a:r>
              <a:rPr lang="en-US" dirty="0" smtClean="0"/>
              <a:t>BFE maps of coastal study area that explicitly include the effects of sea level rise, (used as input to CERI).</a:t>
            </a:r>
          </a:p>
          <a:p>
            <a:r>
              <a:rPr lang="en-US" dirty="0" smtClean="0"/>
              <a:t>SDE maps can also be used in place of FEMA FIRMs for the design of structures and infrastructure design. ( embedded in CRMC risk based permitting system).</a:t>
            </a:r>
          </a:p>
          <a:p>
            <a:r>
              <a:rPr lang="en-US" dirty="0" smtClean="0"/>
              <a:t>SDE map for the specified sea level rise value selected based on proposed design life of the structure (present date + design life = design date; sea level rise value from NOAA High Curve).</a:t>
            </a:r>
          </a:p>
          <a:p>
            <a:r>
              <a:rPr lang="en-US" dirty="0" smtClean="0"/>
              <a:t>SDE maps will serve as an alternative to FEMA FIRMs, and may ultimately replace FIRMs in RI.</a:t>
            </a:r>
          </a:p>
          <a:p>
            <a:r>
              <a:rPr lang="en-US" dirty="0" smtClean="0"/>
              <a:t>Freeboard offsets can be added to SDE elevations, as appropriate.</a:t>
            </a:r>
          </a:p>
          <a:p>
            <a:endParaRPr lang="en-US" dirty="0"/>
          </a:p>
        </p:txBody>
      </p:sp>
    </p:spTree>
    <p:extLst>
      <p:ext uri="{BB962C8B-B14F-4D97-AF65-F5344CB8AC3E}">
        <p14:creationId xmlns:p14="http://schemas.microsoft.com/office/powerpoint/2010/main" val="3631299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accent3"/>
                </a:solidFill>
              </a:rPr>
              <a:t>SDE Maps based on upper 95% confidence limit of flooding. Why?</a:t>
            </a:r>
            <a:endParaRPr lang="en-US" b="1" dirty="0">
              <a:solidFill>
                <a:schemeClr val="accent3"/>
              </a:solidFill>
            </a:endParaRPr>
          </a:p>
        </p:txBody>
      </p:sp>
      <p:sp>
        <p:nvSpPr>
          <p:cNvPr id="3" name="Content Placeholder 2"/>
          <p:cNvSpPr>
            <a:spLocks noGrp="1"/>
          </p:cNvSpPr>
          <p:nvPr>
            <p:ph idx="1"/>
          </p:nvPr>
        </p:nvSpPr>
        <p:spPr/>
        <p:txBody>
          <a:bodyPr/>
          <a:lstStyle/>
          <a:p>
            <a:r>
              <a:rPr lang="en-US" dirty="0" smtClean="0"/>
              <a:t>Large uncertainty in water levels of flooding  at 100 </a:t>
            </a:r>
            <a:r>
              <a:rPr lang="en-US" dirty="0" err="1" smtClean="0"/>
              <a:t>yr</a:t>
            </a:r>
            <a:r>
              <a:rPr lang="en-US" dirty="0" smtClean="0"/>
              <a:t> return period: two major hurricanes: 1938 and 1954 dominate upper end of historical record.</a:t>
            </a:r>
          </a:p>
          <a:p>
            <a:r>
              <a:rPr lang="en-US" dirty="0" smtClean="0"/>
              <a:t>Use of mean value ( 50 % confidence limit) of 100 </a:t>
            </a:r>
            <a:r>
              <a:rPr lang="en-US" dirty="0" err="1" smtClean="0"/>
              <a:t>yr</a:t>
            </a:r>
            <a:r>
              <a:rPr lang="en-US" dirty="0" smtClean="0"/>
              <a:t> inundation underestimates the risk that structures might experience in the future. See examples from recent hurricanes: Florence and Michael.</a:t>
            </a:r>
          </a:p>
          <a:p>
            <a:r>
              <a:rPr lang="en-US" dirty="0" smtClean="0"/>
              <a:t>Used to address uncertainty in the analysis methodology.</a:t>
            </a:r>
          </a:p>
          <a:p>
            <a:r>
              <a:rPr lang="en-US" dirty="0" smtClean="0"/>
              <a:t>Difference is consistent with impact of climate change on storm inundation. Current 95% confidence limit is consistent with 50% confidence limit considering impact of climate change on storm flooding in the future.</a:t>
            </a:r>
            <a:endParaRPr lang="en-US" dirty="0"/>
          </a:p>
        </p:txBody>
      </p:sp>
    </p:spTree>
    <p:extLst>
      <p:ext uri="{BB962C8B-B14F-4D97-AF65-F5344CB8AC3E}">
        <p14:creationId xmlns:p14="http://schemas.microsoft.com/office/powerpoint/2010/main" val="3724770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srcRect l="20423" t="18108" r="5365" b="44850"/>
          <a:stretch>
            <a:fillRect/>
          </a:stretch>
        </p:blipFill>
        <p:spPr bwMode="auto">
          <a:xfrm>
            <a:off x="4724400" y="304801"/>
            <a:ext cx="5562600" cy="2041659"/>
          </a:xfrm>
          <a:prstGeom prst="rect">
            <a:avLst/>
          </a:prstGeom>
          <a:noFill/>
          <a:ln w="9525">
            <a:noFill/>
            <a:miter lim="800000"/>
            <a:headEnd/>
            <a:tailEnd/>
          </a:ln>
        </p:spPr>
      </p:pic>
      <p:pic>
        <p:nvPicPr>
          <p:cNvPr id="5" name="Picture 4"/>
          <p:cNvPicPr/>
          <p:nvPr/>
        </p:nvPicPr>
        <p:blipFill>
          <a:blip r:embed="rId3" cstate="print"/>
          <a:srcRect l="20490" t="14958" r="5536" b="48183"/>
          <a:stretch>
            <a:fillRect/>
          </a:stretch>
        </p:blipFill>
        <p:spPr bwMode="auto">
          <a:xfrm>
            <a:off x="4724400" y="2286000"/>
            <a:ext cx="5562600" cy="2209800"/>
          </a:xfrm>
          <a:prstGeom prst="rect">
            <a:avLst/>
          </a:prstGeom>
          <a:noFill/>
          <a:ln w="9525">
            <a:noFill/>
            <a:miter lim="800000"/>
            <a:headEnd/>
            <a:tailEnd/>
          </a:ln>
        </p:spPr>
      </p:pic>
      <p:pic>
        <p:nvPicPr>
          <p:cNvPr id="6" name="Picture 5"/>
          <p:cNvPicPr/>
          <p:nvPr/>
        </p:nvPicPr>
        <p:blipFill>
          <a:blip r:embed="rId4" cstate="print"/>
          <a:srcRect l="21208" t="19501" r="5689" b="44191"/>
          <a:stretch>
            <a:fillRect/>
          </a:stretch>
        </p:blipFill>
        <p:spPr bwMode="auto">
          <a:xfrm>
            <a:off x="4724400" y="4495800"/>
            <a:ext cx="5562600" cy="2076450"/>
          </a:xfrm>
          <a:prstGeom prst="rect">
            <a:avLst/>
          </a:prstGeom>
          <a:noFill/>
          <a:ln w="9525">
            <a:noFill/>
            <a:miter lim="800000"/>
            <a:headEnd/>
            <a:tailEnd/>
          </a:ln>
        </p:spPr>
      </p:pic>
      <p:sp>
        <p:nvSpPr>
          <p:cNvPr id="7" name="TextBox 6"/>
          <p:cNvSpPr txBox="1"/>
          <p:nvPr/>
        </p:nvSpPr>
        <p:spPr>
          <a:xfrm>
            <a:off x="8534400" y="2438400"/>
            <a:ext cx="762000" cy="369332"/>
          </a:xfrm>
          <a:prstGeom prst="rect">
            <a:avLst/>
          </a:prstGeom>
          <a:solidFill>
            <a:srgbClr val="FFFF00"/>
          </a:solidFill>
        </p:spPr>
        <p:txBody>
          <a:bodyPr wrap="square" rtlCol="0">
            <a:spAutoFit/>
          </a:bodyPr>
          <a:lstStyle/>
          <a:p>
            <a:r>
              <a:rPr lang="en-US" dirty="0">
                <a:solidFill>
                  <a:schemeClr val="bg1"/>
                </a:solidFill>
              </a:rPr>
              <a:t>1938</a:t>
            </a:r>
          </a:p>
        </p:txBody>
      </p:sp>
      <p:sp>
        <p:nvSpPr>
          <p:cNvPr id="8" name="TextBox 7"/>
          <p:cNvSpPr txBox="1"/>
          <p:nvPr/>
        </p:nvSpPr>
        <p:spPr>
          <a:xfrm>
            <a:off x="8001000" y="2819400"/>
            <a:ext cx="685800" cy="369332"/>
          </a:xfrm>
          <a:prstGeom prst="rect">
            <a:avLst/>
          </a:prstGeom>
          <a:solidFill>
            <a:srgbClr val="FFFF00"/>
          </a:solidFill>
        </p:spPr>
        <p:txBody>
          <a:bodyPr wrap="square" rtlCol="0">
            <a:spAutoFit/>
          </a:bodyPr>
          <a:lstStyle/>
          <a:p>
            <a:r>
              <a:rPr lang="en-US" dirty="0">
                <a:solidFill>
                  <a:schemeClr val="bg1"/>
                </a:solidFill>
              </a:rPr>
              <a:t>1954</a:t>
            </a:r>
          </a:p>
        </p:txBody>
      </p:sp>
      <p:sp>
        <p:nvSpPr>
          <p:cNvPr id="9" name="TextBox 8"/>
          <p:cNvSpPr txBox="1"/>
          <p:nvPr/>
        </p:nvSpPr>
        <p:spPr>
          <a:xfrm>
            <a:off x="365760" y="304800"/>
            <a:ext cx="4358640" cy="1815882"/>
          </a:xfrm>
          <a:prstGeom prst="rect">
            <a:avLst/>
          </a:prstGeom>
          <a:solidFill>
            <a:schemeClr val="bg2"/>
          </a:solidFill>
        </p:spPr>
        <p:txBody>
          <a:bodyPr wrap="square" rtlCol="0">
            <a:spAutoFit/>
          </a:bodyPr>
          <a:lstStyle/>
          <a:p>
            <a:r>
              <a:rPr lang="en-US" sz="2800" b="1" dirty="0" err="1">
                <a:solidFill>
                  <a:schemeClr val="accent3"/>
                </a:solidFill>
              </a:rPr>
              <a:t>Extremal</a:t>
            </a:r>
            <a:r>
              <a:rPr lang="en-US" sz="2800" b="1" dirty="0">
                <a:solidFill>
                  <a:schemeClr val="accent3"/>
                </a:solidFill>
              </a:rPr>
              <a:t> Analysis </a:t>
            </a:r>
          </a:p>
          <a:p>
            <a:r>
              <a:rPr lang="en-US" sz="2800" b="1" dirty="0">
                <a:solidFill>
                  <a:schemeClr val="accent3"/>
                </a:solidFill>
              </a:rPr>
              <a:t>based on storm water level data at NOAA NOS stations</a:t>
            </a:r>
          </a:p>
        </p:txBody>
      </p:sp>
      <p:sp>
        <p:nvSpPr>
          <p:cNvPr id="10" name="Oval 9"/>
          <p:cNvSpPr/>
          <p:nvPr/>
        </p:nvSpPr>
        <p:spPr>
          <a:xfrm>
            <a:off x="8458200" y="533400"/>
            <a:ext cx="1143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991600" y="990600"/>
            <a:ext cx="1219200" cy="523220"/>
          </a:xfrm>
          <a:prstGeom prst="rect">
            <a:avLst/>
          </a:prstGeom>
          <a:solidFill>
            <a:srgbClr val="FFFF00"/>
          </a:solidFill>
        </p:spPr>
        <p:txBody>
          <a:bodyPr wrap="square" rtlCol="0">
            <a:spAutoFit/>
          </a:bodyPr>
          <a:lstStyle/>
          <a:p>
            <a:r>
              <a:rPr lang="en-US" sz="1400" dirty="0">
                <a:solidFill>
                  <a:schemeClr val="bg1"/>
                </a:solidFill>
              </a:rPr>
              <a:t>Large Uncertainty</a:t>
            </a:r>
          </a:p>
        </p:txBody>
      </p:sp>
      <p:sp>
        <p:nvSpPr>
          <p:cNvPr id="12" name="TextBox 11"/>
          <p:cNvSpPr txBox="1"/>
          <p:nvPr/>
        </p:nvSpPr>
        <p:spPr>
          <a:xfrm>
            <a:off x="7315200" y="3124200"/>
            <a:ext cx="609600" cy="369332"/>
          </a:xfrm>
          <a:prstGeom prst="rect">
            <a:avLst/>
          </a:prstGeom>
          <a:solidFill>
            <a:srgbClr val="FFFF00"/>
          </a:solidFill>
        </p:spPr>
        <p:txBody>
          <a:bodyPr wrap="square" rtlCol="0">
            <a:spAutoFit/>
          </a:bodyPr>
          <a:lstStyle/>
          <a:p>
            <a:r>
              <a:rPr lang="en-US" dirty="0">
                <a:solidFill>
                  <a:schemeClr val="bg1"/>
                </a:solidFill>
              </a:rPr>
              <a:t>2012</a:t>
            </a:r>
          </a:p>
        </p:txBody>
      </p:sp>
      <p:sp>
        <p:nvSpPr>
          <p:cNvPr id="14" name="TextBox 13"/>
          <p:cNvSpPr txBox="1"/>
          <p:nvPr/>
        </p:nvSpPr>
        <p:spPr>
          <a:xfrm>
            <a:off x="451338" y="2346460"/>
            <a:ext cx="2503332" cy="2831544"/>
          </a:xfrm>
          <a:prstGeom prst="rect">
            <a:avLst/>
          </a:prstGeom>
          <a:solidFill>
            <a:schemeClr val="tx1"/>
          </a:solidFill>
          <a:ln>
            <a:solidFill>
              <a:srgbClr val="002060"/>
            </a:solidFill>
          </a:ln>
        </p:spPr>
        <p:txBody>
          <a:bodyPr wrap="square" rtlCol="0">
            <a:spAutoFit/>
          </a:bodyPr>
          <a:lstStyle/>
          <a:p>
            <a:r>
              <a:rPr lang="en-US" sz="1600" b="1" dirty="0">
                <a:solidFill>
                  <a:schemeClr val="bg1"/>
                </a:solidFill>
              </a:rPr>
              <a:t>Storms in rank order</a:t>
            </a:r>
          </a:p>
          <a:p>
            <a:r>
              <a:rPr lang="en-US" sz="1600" b="1" dirty="0">
                <a:solidFill>
                  <a:schemeClr val="bg1"/>
                </a:solidFill>
              </a:rPr>
              <a:t>(relative to MHHW)</a:t>
            </a:r>
          </a:p>
          <a:p>
            <a:r>
              <a:rPr lang="en-US" sz="1600" b="1" dirty="0">
                <a:solidFill>
                  <a:schemeClr val="bg1"/>
                </a:solidFill>
              </a:rPr>
              <a:t>Newport, RI</a:t>
            </a:r>
          </a:p>
          <a:p>
            <a:endParaRPr lang="en-US" sz="1600" dirty="0">
              <a:solidFill>
                <a:schemeClr val="bg1"/>
              </a:solidFill>
            </a:endParaRPr>
          </a:p>
          <a:p>
            <a:r>
              <a:rPr lang="en-US" sz="1600" dirty="0">
                <a:solidFill>
                  <a:schemeClr val="bg1"/>
                </a:solidFill>
              </a:rPr>
              <a:t>1938 – 2.88 m (9.44 ft)</a:t>
            </a:r>
          </a:p>
          <a:p>
            <a:r>
              <a:rPr lang="en-US" sz="1600" dirty="0">
                <a:solidFill>
                  <a:schemeClr val="bg1"/>
                </a:solidFill>
              </a:rPr>
              <a:t>1954 -2.06 m (6.75 ft)</a:t>
            </a:r>
          </a:p>
          <a:p>
            <a:r>
              <a:rPr lang="en-US" sz="1600" dirty="0">
                <a:solidFill>
                  <a:schemeClr val="bg1"/>
                </a:solidFill>
              </a:rPr>
              <a:t>2012 -1.284 m (4.21)</a:t>
            </a:r>
          </a:p>
          <a:p>
            <a:r>
              <a:rPr lang="en-US" sz="1600" dirty="0">
                <a:solidFill>
                  <a:schemeClr val="bg1"/>
                </a:solidFill>
              </a:rPr>
              <a:t>1991-1.212 m (3.97 ft)</a:t>
            </a:r>
          </a:p>
          <a:p>
            <a:r>
              <a:rPr lang="en-US" sz="1600" dirty="0">
                <a:solidFill>
                  <a:schemeClr val="bg1"/>
                </a:solidFill>
              </a:rPr>
              <a:t>1944-1.206 m (3.95 ft)</a:t>
            </a:r>
          </a:p>
          <a:p>
            <a:r>
              <a:rPr lang="en-US" sz="1600" dirty="0">
                <a:solidFill>
                  <a:schemeClr val="bg1"/>
                </a:solidFill>
              </a:rPr>
              <a:t>1978 -1.1 m (3.6 ft)</a:t>
            </a:r>
          </a:p>
          <a:p>
            <a:endParaRPr lang="en-US" dirty="0"/>
          </a:p>
        </p:txBody>
      </p:sp>
      <p:sp>
        <p:nvSpPr>
          <p:cNvPr id="3" name="TextBox 2"/>
          <p:cNvSpPr txBox="1"/>
          <p:nvPr/>
        </p:nvSpPr>
        <p:spPr>
          <a:xfrm>
            <a:off x="445608" y="5532853"/>
            <a:ext cx="2971800" cy="369332"/>
          </a:xfrm>
          <a:prstGeom prst="rect">
            <a:avLst/>
          </a:prstGeom>
          <a:solidFill>
            <a:schemeClr val="accent3"/>
          </a:solidFill>
        </p:spPr>
        <p:txBody>
          <a:bodyPr wrap="square" rtlCol="0">
            <a:spAutoFit/>
          </a:bodyPr>
          <a:lstStyle/>
          <a:p>
            <a:r>
              <a:rPr lang="en-US" dirty="0"/>
              <a:t>1954 missing at Providence</a:t>
            </a:r>
          </a:p>
        </p:txBody>
      </p:sp>
    </p:spTree>
    <p:extLst>
      <p:ext uri="{BB962C8B-B14F-4D97-AF65-F5344CB8AC3E}">
        <p14:creationId xmlns:p14="http://schemas.microsoft.com/office/powerpoint/2010/main" val="3056073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chemeClr val="accent3"/>
                </a:solidFill>
              </a:rPr>
              <a:t>SDE Numerical Modeling Framework</a:t>
            </a:r>
            <a:endParaRPr lang="en-US" b="1" dirty="0">
              <a:solidFill>
                <a:schemeClr val="accent3"/>
              </a:solidFill>
            </a:endParaRPr>
          </a:p>
        </p:txBody>
      </p:sp>
      <p:sp>
        <p:nvSpPr>
          <p:cNvPr id="3" name="Content Placeholder 2"/>
          <p:cNvSpPr>
            <a:spLocks noGrp="1"/>
          </p:cNvSpPr>
          <p:nvPr>
            <p:ph idx="1"/>
          </p:nvPr>
        </p:nvSpPr>
        <p:spPr>
          <a:xfrm>
            <a:off x="525193" y="1649396"/>
            <a:ext cx="6353908" cy="4389120"/>
          </a:xfrm>
        </p:spPr>
        <p:txBody>
          <a:bodyPr>
            <a:normAutofit fontScale="92500" lnSpcReduction="20000"/>
          </a:bodyPr>
          <a:lstStyle/>
          <a:p>
            <a:r>
              <a:rPr lang="en-US" dirty="0" smtClean="0"/>
              <a:t>Simulations of synthetic tropical (1000) and historical extratropical storms (100) using coupled ADCIRC and SWAN in ACOE North Atlantic Comprehensive Coastal Study (NACCS). Data stored at </a:t>
            </a:r>
            <a:r>
              <a:rPr lang="en-US" i="1" dirty="0" smtClean="0"/>
              <a:t>save points</a:t>
            </a:r>
            <a:r>
              <a:rPr lang="en-US" dirty="0" smtClean="0"/>
              <a:t>. Highest grid resolution (10 to 30 m).</a:t>
            </a:r>
          </a:p>
          <a:p>
            <a:r>
              <a:rPr lang="en-US" dirty="0" smtClean="0"/>
              <a:t>Model system operational for RI at greatly enhanced resolution (3-5 m), Validated.</a:t>
            </a:r>
          </a:p>
          <a:p>
            <a:r>
              <a:rPr lang="en-US" dirty="0" smtClean="0"/>
              <a:t>Simulation of waves in the presence of 100 </a:t>
            </a:r>
            <a:r>
              <a:rPr lang="en-US" dirty="0" err="1" smtClean="0"/>
              <a:t>yr</a:t>
            </a:r>
            <a:r>
              <a:rPr lang="en-US" dirty="0" smtClean="0"/>
              <a:t> surge and sea level rise and shoreline erosion using STWAVE.</a:t>
            </a:r>
          </a:p>
          <a:p>
            <a:r>
              <a:rPr lang="en-US" dirty="0" smtClean="0"/>
              <a:t>Simulation of shoreline erosion/accretion in presence of sea level rise (XBEACH).</a:t>
            </a:r>
          </a:p>
          <a:p>
            <a:endParaRPr lang="en-US" dirty="0"/>
          </a:p>
        </p:txBody>
      </p:sp>
      <p:pic>
        <p:nvPicPr>
          <p:cNvPr id="4" name="Picture 3"/>
          <p:cNvPicPr/>
          <p:nvPr/>
        </p:nvPicPr>
        <p:blipFill>
          <a:blip r:embed="rId3" cstate="print"/>
          <a:srcRect l="18140" t="15951" r="17725" b="6853"/>
          <a:stretch>
            <a:fillRect/>
          </a:stretch>
        </p:blipFill>
        <p:spPr bwMode="auto">
          <a:xfrm>
            <a:off x="6979333" y="1063107"/>
            <a:ext cx="4608342" cy="293194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879101" y="3915156"/>
            <a:ext cx="2404403" cy="2534371"/>
          </a:xfrm>
          <a:prstGeom prst="rect">
            <a:avLst/>
          </a:prstGeom>
          <a:noFill/>
          <a:ln w="9525">
            <a:noFill/>
            <a:miter lim="800000"/>
            <a:headEnd/>
            <a:tailEnd/>
          </a:ln>
        </p:spPr>
      </p:pic>
      <p:pic>
        <p:nvPicPr>
          <p:cNvPr id="6" name="Picture 5"/>
          <p:cNvPicPr>
            <a:picLocks noChangeAspect="1"/>
          </p:cNvPicPr>
          <p:nvPr/>
        </p:nvPicPr>
        <p:blipFill>
          <a:blip r:embed="rId5"/>
          <a:stretch>
            <a:fillRect/>
          </a:stretch>
        </p:blipFill>
        <p:spPr>
          <a:xfrm>
            <a:off x="9299329" y="3843956"/>
            <a:ext cx="2359563" cy="2605571"/>
          </a:xfrm>
          <a:prstGeom prst="rect">
            <a:avLst/>
          </a:prstGeom>
        </p:spPr>
      </p:pic>
      <p:sp>
        <p:nvSpPr>
          <p:cNvPr id="7" name="TextBox 6"/>
          <p:cNvSpPr txBox="1"/>
          <p:nvPr/>
        </p:nvSpPr>
        <p:spPr>
          <a:xfrm>
            <a:off x="7343335" y="6120874"/>
            <a:ext cx="4121833" cy="646331"/>
          </a:xfrm>
          <a:prstGeom prst="rect">
            <a:avLst/>
          </a:prstGeom>
          <a:solidFill>
            <a:schemeClr val="accent3"/>
          </a:solidFill>
        </p:spPr>
        <p:txBody>
          <a:bodyPr wrap="square" rtlCol="0">
            <a:spAutoFit/>
          </a:bodyPr>
          <a:lstStyle/>
          <a:p>
            <a:r>
              <a:rPr lang="en-US" dirty="0" smtClean="0">
                <a:solidFill>
                  <a:prstClr val="white"/>
                </a:solidFill>
              </a:rPr>
              <a:t>100 </a:t>
            </a:r>
            <a:r>
              <a:rPr lang="en-US" dirty="0" err="1" smtClean="0">
                <a:solidFill>
                  <a:prstClr val="white"/>
                </a:solidFill>
              </a:rPr>
              <a:t>yr</a:t>
            </a:r>
            <a:r>
              <a:rPr lang="en-US" dirty="0" smtClean="0">
                <a:solidFill>
                  <a:prstClr val="white"/>
                </a:solidFill>
              </a:rPr>
              <a:t> surge and waves, with tides, 95% confidence interval</a:t>
            </a:r>
            <a:endParaRPr lang="en-US" dirty="0">
              <a:solidFill>
                <a:prstClr val="white"/>
              </a:solidFill>
            </a:endParaRPr>
          </a:p>
        </p:txBody>
      </p:sp>
    </p:spTree>
    <p:extLst>
      <p:ext uri="{BB962C8B-B14F-4D97-AF65-F5344CB8AC3E}">
        <p14:creationId xmlns:p14="http://schemas.microsoft.com/office/powerpoint/2010/main" val="1566472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8731138" y="1521952"/>
            <a:ext cx="2326278" cy="369332"/>
          </a:xfrm>
          <a:prstGeom prst="rect">
            <a:avLst/>
          </a:prstGeom>
        </p:spPr>
        <p:txBody>
          <a:bodyPr wrap="none">
            <a:spAutoFit/>
          </a:bodyPr>
          <a:lstStyle/>
          <a:p>
            <a:r>
              <a:rPr lang="en-US" u="sng" dirty="0">
                <a:solidFill>
                  <a:srgbClr val="1155CC"/>
                </a:solidFill>
                <a:latin typeface="Arial" panose="020B0604020202020204" pitchFamily="34" charset="0"/>
                <a:hlinkClick r:id="rId4"/>
              </a:rPr>
              <a:t>https://arcg.is/1jjbS8</a:t>
            </a:r>
            <a:r>
              <a:rPr lang="en-US" dirty="0">
                <a:solidFill>
                  <a:srgbClr val="222222"/>
                </a:solidFill>
                <a:latin typeface="Arial" panose="020B0604020202020204" pitchFamily="34" charset="0"/>
              </a:rPr>
              <a:t> </a:t>
            </a:r>
            <a:endParaRPr lang="en-US" dirty="0"/>
          </a:p>
        </p:txBody>
      </p:sp>
    </p:spTree>
    <p:extLst>
      <p:ext uri="{BB962C8B-B14F-4D97-AF65-F5344CB8AC3E}">
        <p14:creationId xmlns:p14="http://schemas.microsoft.com/office/powerpoint/2010/main" val="2293423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1857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solidFill>
              </a:rPr>
              <a:t>STORMTOOLS Initiatives</a:t>
            </a:r>
            <a:endParaRPr lang="en-US" b="1" dirty="0">
              <a:solidFill>
                <a:schemeClr val="accent3"/>
              </a:solidFill>
            </a:endParaRPr>
          </a:p>
        </p:txBody>
      </p:sp>
      <p:sp>
        <p:nvSpPr>
          <p:cNvPr id="3" name="Content Placeholder 2"/>
          <p:cNvSpPr>
            <a:spLocks noGrp="1"/>
          </p:cNvSpPr>
          <p:nvPr>
            <p:ph idx="1"/>
          </p:nvPr>
        </p:nvSpPr>
        <p:spPr/>
        <p:txBody>
          <a:bodyPr/>
          <a:lstStyle/>
          <a:p>
            <a:r>
              <a:rPr lang="en-US" dirty="0" smtClean="0"/>
              <a:t>Maps of flooding from sea level rise (0 to 12 </a:t>
            </a:r>
            <a:r>
              <a:rPr lang="en-US" dirty="0" err="1" smtClean="0"/>
              <a:t>ft</a:t>
            </a:r>
            <a:r>
              <a:rPr lang="en-US" dirty="0" smtClean="0"/>
              <a:t>); 25, 50, and 10o </a:t>
            </a:r>
            <a:r>
              <a:rPr lang="en-US" dirty="0" err="1" smtClean="0"/>
              <a:t>yr</a:t>
            </a:r>
            <a:r>
              <a:rPr lang="en-US" dirty="0" smtClean="0"/>
              <a:t> storms; nuisance flooding maps (1 ,2, 3, 5 and 10 </a:t>
            </a:r>
            <a:r>
              <a:rPr lang="en-US" dirty="0" err="1" smtClean="0"/>
              <a:t>yrs</a:t>
            </a:r>
            <a:r>
              <a:rPr lang="en-US" dirty="0" smtClean="0"/>
              <a:t>), flooding from historical storms (1938, Carol- 1954, Bob- 1991, and Sandy- 2012)</a:t>
            </a:r>
          </a:p>
          <a:p>
            <a:r>
              <a:rPr lang="en-US" dirty="0" smtClean="0"/>
              <a:t>Development and application of Coastal Environmental Risk Index (CERI) to various communities in the state.</a:t>
            </a:r>
          </a:p>
          <a:p>
            <a:r>
              <a:rPr lang="en-US" b="1" i="1" dirty="0" smtClean="0">
                <a:solidFill>
                  <a:schemeClr val="accent3"/>
                </a:solidFill>
              </a:rPr>
              <a:t>Development of Design Elevation Maps (SDEs) for Narragansett Bay and southern RI shoreline(South Coast).</a:t>
            </a:r>
            <a:endParaRPr lang="en-US" b="1" i="1" dirty="0">
              <a:solidFill>
                <a:schemeClr val="accent3"/>
              </a:solidFill>
            </a:endParaRPr>
          </a:p>
        </p:txBody>
      </p:sp>
    </p:spTree>
    <p:extLst>
      <p:ext uri="{BB962C8B-B14F-4D97-AF65-F5344CB8AC3E}">
        <p14:creationId xmlns:p14="http://schemas.microsoft.com/office/powerpoint/2010/main" val="622800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3300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7434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3"/>
                </a:solidFill>
              </a:rPr>
              <a:t>Summary: STORMTOOL’s SDE Maps</a:t>
            </a:r>
            <a:endParaRPr lang="en-US" b="1" dirty="0">
              <a:solidFill>
                <a:schemeClr val="accent3"/>
              </a:solidFill>
            </a:endParaRPr>
          </a:p>
        </p:txBody>
      </p:sp>
      <p:sp>
        <p:nvSpPr>
          <p:cNvPr id="3" name="Content Placeholder 2"/>
          <p:cNvSpPr>
            <a:spLocks noGrp="1"/>
          </p:cNvSpPr>
          <p:nvPr>
            <p:ph idx="1"/>
          </p:nvPr>
        </p:nvSpPr>
        <p:spPr/>
        <p:txBody>
          <a:bodyPr>
            <a:normAutofit/>
          </a:bodyPr>
          <a:lstStyle/>
          <a:p>
            <a:r>
              <a:rPr lang="en-US" dirty="0" smtClean="0"/>
              <a:t>Objective, quantified analysis to assess flood risk using state of the art models and methods. Readily extendable to estimate damage.</a:t>
            </a:r>
          </a:p>
          <a:p>
            <a:r>
              <a:rPr lang="en-US" dirty="0"/>
              <a:t>Explicitly considers effects of sea level rise for various time horizons</a:t>
            </a:r>
            <a:r>
              <a:rPr lang="en-US" dirty="0" smtClean="0"/>
              <a:t>.</a:t>
            </a:r>
          </a:p>
          <a:p>
            <a:r>
              <a:rPr lang="en-US" dirty="0" smtClean="0"/>
              <a:t>Assesses risk for both structures and infrastructure.</a:t>
            </a:r>
          </a:p>
          <a:p>
            <a:r>
              <a:rPr lang="en-US" dirty="0" smtClean="0"/>
              <a:t>Web (publically) accessible, GIS based, downloadable, transferrable, and simple to use.</a:t>
            </a:r>
          </a:p>
          <a:p>
            <a:r>
              <a:rPr lang="en-US" dirty="0" smtClean="0"/>
              <a:t>Method is consistent with building codes currently used in most states (ASCE 7-16)</a:t>
            </a:r>
          </a:p>
          <a:p>
            <a:r>
              <a:rPr lang="en-US" dirty="0" smtClean="0"/>
              <a:t>Consistent with CRMC’s newly adopted risk based permitting policy.</a:t>
            </a:r>
          </a:p>
        </p:txBody>
      </p:sp>
    </p:spTree>
    <p:extLst>
      <p:ext uri="{BB962C8B-B14F-4D97-AF65-F5344CB8AC3E}">
        <p14:creationId xmlns:p14="http://schemas.microsoft.com/office/powerpoint/2010/main" val="1736833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p:nvPr/>
        </p:nvPicPr>
        <p:blipFill rotWithShape="1">
          <a:blip r:embed="rId3">
            <a:extLst>
              <a:ext uri="{28A0092B-C50C-407E-A947-70E740481C1C}">
                <a14:useLocalDpi xmlns:a14="http://schemas.microsoft.com/office/drawing/2010/main" val="0"/>
              </a:ext>
            </a:extLst>
          </a:blip>
          <a:srcRect t="21061" b="15597"/>
          <a:stretch/>
        </p:blipFill>
        <p:spPr bwMode="auto">
          <a:xfrm>
            <a:off x="323557" y="704088"/>
            <a:ext cx="9186203" cy="5781118"/>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4" name="Picture 3"/>
          <p:cNvPicPr/>
          <p:nvPr/>
        </p:nvPicPr>
        <p:blipFill rotWithShape="1">
          <a:blip r:embed="rId4" cstate="print">
            <a:extLst>
              <a:ext uri="{28A0092B-C50C-407E-A947-70E740481C1C}">
                <a14:useLocalDpi xmlns:a14="http://schemas.microsoft.com/office/drawing/2010/main" val="0"/>
              </a:ext>
            </a:extLst>
          </a:blip>
          <a:srcRect l="15395" t="3870" r="2392" b="4302"/>
          <a:stretch/>
        </p:blipFill>
        <p:spPr bwMode="auto">
          <a:xfrm>
            <a:off x="9509759" y="704088"/>
            <a:ext cx="2460283" cy="5781118"/>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82880" y="119313"/>
            <a:ext cx="12140418" cy="584775"/>
          </a:xfrm>
          <a:prstGeom prst="rect">
            <a:avLst/>
          </a:prstGeom>
          <a:noFill/>
        </p:spPr>
        <p:txBody>
          <a:bodyPr wrap="square" rtlCol="0">
            <a:spAutoFit/>
          </a:bodyPr>
          <a:lstStyle/>
          <a:p>
            <a:r>
              <a:rPr lang="en-US" sz="3200" b="1" dirty="0" smtClean="0">
                <a:solidFill>
                  <a:schemeClr val="accent3"/>
                </a:solidFill>
              </a:rPr>
              <a:t>The future: CERI Risk and Damage &amp; SDE App(start Oct 2018)</a:t>
            </a:r>
            <a:endParaRPr lang="en-US" sz="3200" b="1" dirty="0">
              <a:solidFill>
                <a:schemeClr val="accent3"/>
              </a:solidFill>
            </a:endParaRPr>
          </a:p>
        </p:txBody>
      </p:sp>
      <p:sp>
        <p:nvSpPr>
          <p:cNvPr id="6" name="TextBox 5"/>
          <p:cNvSpPr txBox="1"/>
          <p:nvPr/>
        </p:nvSpPr>
        <p:spPr>
          <a:xfrm>
            <a:off x="609600" y="5284877"/>
            <a:ext cx="1683434" cy="923330"/>
          </a:xfrm>
          <a:prstGeom prst="rect">
            <a:avLst/>
          </a:prstGeom>
          <a:solidFill>
            <a:srgbClr val="00B0F0"/>
          </a:solidFill>
        </p:spPr>
        <p:txBody>
          <a:bodyPr wrap="square" rtlCol="0">
            <a:spAutoFit/>
          </a:bodyPr>
          <a:lstStyle/>
          <a:p>
            <a:r>
              <a:rPr lang="en-US" dirty="0" smtClean="0"/>
              <a:t>Structure Type, Design Life  and Location</a:t>
            </a:r>
          </a:p>
        </p:txBody>
      </p:sp>
      <p:sp>
        <p:nvSpPr>
          <p:cNvPr id="7" name="TextBox 6"/>
          <p:cNvSpPr txBox="1"/>
          <p:nvPr/>
        </p:nvSpPr>
        <p:spPr>
          <a:xfrm>
            <a:off x="2743200" y="5416062"/>
            <a:ext cx="2025748" cy="646331"/>
          </a:xfrm>
          <a:prstGeom prst="rect">
            <a:avLst/>
          </a:prstGeom>
          <a:solidFill>
            <a:schemeClr val="accent2"/>
          </a:solidFill>
        </p:spPr>
        <p:txBody>
          <a:bodyPr wrap="square" rtlCol="0">
            <a:spAutoFit/>
          </a:bodyPr>
          <a:lstStyle/>
          <a:p>
            <a:r>
              <a:rPr lang="en-US" dirty="0" smtClean="0"/>
              <a:t>Site Flood Characterization</a:t>
            </a:r>
            <a:endParaRPr lang="en-US" dirty="0"/>
          </a:p>
        </p:txBody>
      </p:sp>
      <p:sp>
        <p:nvSpPr>
          <p:cNvPr id="8" name="TextBox 7"/>
          <p:cNvSpPr txBox="1"/>
          <p:nvPr/>
        </p:nvSpPr>
        <p:spPr>
          <a:xfrm>
            <a:off x="5219113" y="5416062"/>
            <a:ext cx="1603717" cy="646331"/>
          </a:xfrm>
          <a:prstGeom prst="rect">
            <a:avLst/>
          </a:prstGeom>
          <a:solidFill>
            <a:schemeClr val="accent2"/>
          </a:solidFill>
        </p:spPr>
        <p:txBody>
          <a:bodyPr wrap="square" rtlCol="0">
            <a:spAutoFit/>
          </a:bodyPr>
          <a:lstStyle/>
          <a:p>
            <a:r>
              <a:rPr lang="en-US" dirty="0" smtClean="0"/>
              <a:t>Extremal Wind Speeds</a:t>
            </a:r>
            <a:endParaRPr lang="en-US" dirty="0"/>
          </a:p>
        </p:txBody>
      </p:sp>
      <p:sp>
        <p:nvSpPr>
          <p:cNvPr id="9" name="TextBox 8"/>
          <p:cNvSpPr txBox="1"/>
          <p:nvPr/>
        </p:nvSpPr>
        <p:spPr>
          <a:xfrm>
            <a:off x="7540283" y="5416062"/>
            <a:ext cx="1364566" cy="646331"/>
          </a:xfrm>
          <a:prstGeom prst="rect">
            <a:avLst/>
          </a:prstGeom>
          <a:solidFill>
            <a:schemeClr val="accent2"/>
          </a:solidFill>
        </p:spPr>
        <p:txBody>
          <a:bodyPr wrap="square" rtlCol="0">
            <a:spAutoFit/>
          </a:bodyPr>
          <a:lstStyle/>
          <a:p>
            <a:r>
              <a:rPr lang="en-US" dirty="0" smtClean="0"/>
              <a:t>Flood Risk </a:t>
            </a:r>
            <a:r>
              <a:rPr lang="en-US" dirty="0"/>
              <a:t>M</a:t>
            </a:r>
            <a:r>
              <a:rPr lang="en-US" dirty="0" smtClean="0"/>
              <a:t>aps</a:t>
            </a:r>
            <a:endParaRPr lang="en-US" dirty="0"/>
          </a:p>
        </p:txBody>
      </p:sp>
      <p:sp>
        <p:nvSpPr>
          <p:cNvPr id="10" name="TextBox 9"/>
          <p:cNvSpPr txBox="1"/>
          <p:nvPr/>
        </p:nvSpPr>
        <p:spPr>
          <a:xfrm>
            <a:off x="9991968" y="5277562"/>
            <a:ext cx="1209823" cy="923330"/>
          </a:xfrm>
          <a:prstGeom prst="rect">
            <a:avLst/>
          </a:prstGeom>
          <a:solidFill>
            <a:schemeClr val="accent2"/>
          </a:solidFill>
        </p:spPr>
        <p:txBody>
          <a:bodyPr wrap="square" rtlCol="0">
            <a:spAutoFit/>
          </a:bodyPr>
          <a:lstStyle/>
          <a:p>
            <a:r>
              <a:rPr lang="en-US" dirty="0" smtClean="0"/>
              <a:t>Flood and Wind Damage</a:t>
            </a:r>
            <a:endParaRPr lang="en-US" dirty="0"/>
          </a:p>
        </p:txBody>
      </p:sp>
    </p:spTree>
    <p:extLst>
      <p:ext uri="{BB962C8B-B14F-4D97-AF65-F5344CB8AC3E}">
        <p14:creationId xmlns:p14="http://schemas.microsoft.com/office/powerpoint/2010/main" val="1117171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808" t="30769" r="10692" b="10564"/>
          <a:stretch/>
        </p:blipFill>
        <p:spPr>
          <a:xfrm>
            <a:off x="98474" y="1433118"/>
            <a:ext cx="12093526" cy="4726745"/>
          </a:xfrm>
          <a:prstGeom prst="rect">
            <a:avLst/>
          </a:prstGeom>
        </p:spPr>
      </p:pic>
      <p:sp>
        <p:nvSpPr>
          <p:cNvPr id="4" name="TextBox 3"/>
          <p:cNvSpPr txBox="1"/>
          <p:nvPr/>
        </p:nvSpPr>
        <p:spPr>
          <a:xfrm>
            <a:off x="8299938" y="6344529"/>
            <a:ext cx="2743200" cy="369332"/>
          </a:xfrm>
          <a:prstGeom prst="rect">
            <a:avLst/>
          </a:prstGeom>
          <a:noFill/>
        </p:spPr>
        <p:txBody>
          <a:bodyPr wrap="square" rtlCol="0">
            <a:spAutoFit/>
          </a:bodyPr>
          <a:lstStyle/>
          <a:p>
            <a:r>
              <a:rPr lang="en-US" dirty="0" smtClean="0"/>
              <a:t>NY Times Composite</a:t>
            </a:r>
            <a:endParaRPr lang="en-US" dirty="0"/>
          </a:p>
        </p:txBody>
      </p:sp>
      <p:sp>
        <p:nvSpPr>
          <p:cNvPr id="5" name="Oval 4"/>
          <p:cNvSpPr/>
          <p:nvPr/>
        </p:nvSpPr>
        <p:spPr>
          <a:xfrm>
            <a:off x="1223889" y="4290646"/>
            <a:ext cx="1842868" cy="1589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243667" y="2825262"/>
            <a:ext cx="1842868" cy="1589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250658" y="3854548"/>
            <a:ext cx="1842868" cy="1589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74122" y="3854547"/>
            <a:ext cx="1842868" cy="1589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24457" y="6159863"/>
            <a:ext cx="4789966" cy="369332"/>
          </a:xfrm>
          <a:prstGeom prst="rect">
            <a:avLst/>
          </a:prstGeom>
        </p:spPr>
        <p:txBody>
          <a:bodyPr wrap="none">
            <a:spAutoFit/>
          </a:bodyPr>
          <a:lstStyle/>
          <a:p>
            <a:r>
              <a:rPr lang="en-US" b="1" dirty="0">
                <a:solidFill>
                  <a:schemeClr val="accent3"/>
                </a:solidFill>
              </a:rPr>
              <a:t>Mexico Beach, </a:t>
            </a:r>
            <a:r>
              <a:rPr lang="en-US" b="1" dirty="0" smtClean="0">
                <a:solidFill>
                  <a:schemeClr val="accent3"/>
                </a:solidFill>
              </a:rPr>
              <a:t>FL; </a:t>
            </a:r>
            <a:r>
              <a:rPr lang="en-US" b="1" dirty="0">
                <a:solidFill>
                  <a:schemeClr val="accent3"/>
                </a:solidFill>
              </a:rPr>
              <a:t>Hurricane Michael, 2018</a:t>
            </a:r>
            <a:endParaRPr lang="en-US" dirty="0"/>
          </a:p>
        </p:txBody>
      </p:sp>
      <p:sp>
        <p:nvSpPr>
          <p:cNvPr id="2" name="Title 1"/>
          <p:cNvSpPr>
            <a:spLocks noGrp="1"/>
          </p:cNvSpPr>
          <p:nvPr>
            <p:ph type="title"/>
          </p:nvPr>
        </p:nvSpPr>
        <p:spPr>
          <a:xfrm>
            <a:off x="3998175" y="1909634"/>
            <a:ext cx="4432496" cy="730962"/>
          </a:xfrm>
          <a:solidFill>
            <a:schemeClr val="accent3"/>
          </a:solidFill>
        </p:spPr>
        <p:txBody>
          <a:bodyPr>
            <a:normAutofit fontScale="90000"/>
          </a:bodyPr>
          <a:lstStyle/>
          <a:p>
            <a:pPr algn="ctr"/>
            <a:r>
              <a:rPr lang="en-US" b="1" dirty="0" smtClean="0">
                <a:solidFill>
                  <a:schemeClr val="bg1"/>
                </a:solidFill>
              </a:rPr>
              <a:t>QUESTIONS</a:t>
            </a:r>
            <a:r>
              <a:rPr lang="en-US" b="1" dirty="0" smtClean="0">
                <a:solidFill>
                  <a:schemeClr val="accent3"/>
                </a:solidFill>
              </a:rPr>
              <a:t>S</a:t>
            </a:r>
            <a:endParaRPr lang="en-US" b="1" dirty="0">
              <a:solidFill>
                <a:schemeClr val="accent3"/>
              </a:solidFill>
            </a:endParaRPr>
          </a:p>
        </p:txBody>
      </p:sp>
    </p:spTree>
    <p:extLst>
      <p:ext uri="{BB962C8B-B14F-4D97-AF65-F5344CB8AC3E}">
        <p14:creationId xmlns:p14="http://schemas.microsoft.com/office/powerpoint/2010/main" val="2424950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4724"/>
            <a:ext cx="10972800" cy="1143000"/>
          </a:xfrm>
        </p:spPr>
        <p:txBody>
          <a:bodyPr/>
          <a:lstStyle/>
          <a:p>
            <a:r>
              <a:rPr lang="en-US" b="1" dirty="0" smtClean="0">
                <a:solidFill>
                  <a:schemeClr val="accent3"/>
                </a:solidFill>
              </a:rPr>
              <a:t>Risk maps </a:t>
            </a:r>
            <a:r>
              <a:rPr lang="en-US" b="1" dirty="0">
                <a:solidFill>
                  <a:schemeClr val="accent3"/>
                </a:solidFill>
              </a:rPr>
              <a:t>b</a:t>
            </a:r>
            <a:r>
              <a:rPr lang="en-US" b="1" dirty="0" smtClean="0">
                <a:solidFill>
                  <a:schemeClr val="accent3"/>
                </a:solidFill>
              </a:rPr>
              <a:t>ased on SDE with SLR</a:t>
            </a:r>
            <a:endParaRPr lang="en-US" b="1" dirty="0">
              <a:solidFill>
                <a:schemeClr val="accent3"/>
              </a:solidFill>
            </a:endParaRPr>
          </a:p>
        </p:txBody>
      </p:sp>
      <p:sp>
        <p:nvSpPr>
          <p:cNvPr id="3" name="Content Placeholder 2"/>
          <p:cNvSpPr>
            <a:spLocks noGrp="1"/>
          </p:cNvSpPr>
          <p:nvPr>
            <p:ph idx="1"/>
          </p:nvPr>
        </p:nvSpPr>
        <p:spPr>
          <a:xfrm>
            <a:off x="468923" y="2118360"/>
            <a:ext cx="10972800" cy="4389120"/>
          </a:xfrm>
        </p:spPr>
        <p:txBody>
          <a:bodyPr/>
          <a:lstStyle/>
          <a:p>
            <a:r>
              <a:rPr lang="en-US" dirty="0" smtClean="0"/>
              <a:t>Municipalities requested simplified maps that provide community leaders and the public a simple way to assess the risk of constructing a structure at any location in the town/county.</a:t>
            </a:r>
          </a:p>
          <a:p>
            <a:r>
              <a:rPr lang="en-US" dirty="0" smtClean="0"/>
              <a:t>Maps must consider SLR and resulting change in sea level, erosion, and BFEs.</a:t>
            </a:r>
          </a:p>
          <a:p>
            <a:r>
              <a:rPr lang="en-US" dirty="0" smtClean="0"/>
              <a:t>Method was to apply CERI and assume dominate structure </a:t>
            </a:r>
            <a:endParaRPr lang="en-US" dirty="0"/>
          </a:p>
          <a:p>
            <a:pPr marL="393192" lvl="1" indent="0">
              <a:buNone/>
            </a:pPr>
            <a:r>
              <a:rPr lang="en-US" dirty="0" smtClean="0"/>
              <a:t>type was at every location. Map scaled based on likely damage </a:t>
            </a:r>
          </a:p>
          <a:p>
            <a:pPr marL="393192" lvl="1" indent="0">
              <a:buNone/>
            </a:pPr>
            <a:r>
              <a:rPr lang="en-US" dirty="0" smtClean="0"/>
              <a:t>at the location:  low to extreme and below MSL or eroded.</a:t>
            </a:r>
            <a:endParaRPr lang="en-US" dirty="0"/>
          </a:p>
        </p:txBody>
      </p:sp>
      <p:pic>
        <p:nvPicPr>
          <p:cNvPr id="4" name="Picture 3"/>
          <p:cNvPicPr>
            <a:picLocks noChangeAspect="1"/>
          </p:cNvPicPr>
          <p:nvPr/>
        </p:nvPicPr>
        <p:blipFill>
          <a:blip r:embed="rId3"/>
          <a:stretch>
            <a:fillRect/>
          </a:stretch>
        </p:blipFill>
        <p:spPr>
          <a:xfrm>
            <a:off x="9348201" y="4135433"/>
            <a:ext cx="1709006" cy="2175099"/>
          </a:xfrm>
          <a:prstGeom prst="rect">
            <a:avLst/>
          </a:prstGeom>
        </p:spPr>
      </p:pic>
    </p:spTree>
    <p:extLst>
      <p:ext uri="{BB962C8B-B14F-4D97-AF65-F5344CB8AC3E}">
        <p14:creationId xmlns:p14="http://schemas.microsoft.com/office/powerpoint/2010/main" val="4294145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11601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51" y="485811"/>
            <a:ext cx="10972800" cy="1143000"/>
          </a:xfrm>
        </p:spPr>
        <p:txBody>
          <a:bodyPr/>
          <a:lstStyle/>
          <a:p>
            <a:r>
              <a:rPr lang="en-US" b="1" dirty="0" smtClean="0">
                <a:solidFill>
                  <a:schemeClr val="accent3"/>
                </a:solidFill>
              </a:rPr>
              <a:t>Structures at risk/damaged</a:t>
            </a:r>
            <a:endParaRPr lang="en-US" b="1" dirty="0">
              <a:solidFill>
                <a:schemeClr val="accent3"/>
              </a:solidFill>
            </a:endParaRPr>
          </a:p>
        </p:txBody>
      </p:sp>
      <p:pic>
        <p:nvPicPr>
          <p:cNvPr id="7" name="Picture 6"/>
          <p:cNvPicPr>
            <a:picLocks noChangeAspect="1"/>
          </p:cNvPicPr>
          <p:nvPr/>
        </p:nvPicPr>
        <p:blipFill rotWithShape="1">
          <a:blip r:embed="rId3"/>
          <a:srcRect l="1275" t="65468" r="78400" b="15066"/>
          <a:stretch/>
        </p:blipFill>
        <p:spPr>
          <a:xfrm>
            <a:off x="8592657" y="157805"/>
            <a:ext cx="2478024" cy="1335024"/>
          </a:xfrm>
          <a:prstGeom prst="rect">
            <a:avLst/>
          </a:prstGeom>
        </p:spPr>
      </p:pic>
      <p:sp>
        <p:nvSpPr>
          <p:cNvPr id="8" name="TextBox 7"/>
          <p:cNvSpPr txBox="1"/>
          <p:nvPr/>
        </p:nvSpPr>
        <p:spPr>
          <a:xfrm>
            <a:off x="1819656" y="5824728"/>
            <a:ext cx="1252728" cy="369332"/>
          </a:xfrm>
          <a:prstGeom prst="rect">
            <a:avLst/>
          </a:prstGeom>
          <a:solidFill>
            <a:schemeClr val="accent3"/>
          </a:solidFill>
        </p:spPr>
        <p:txBody>
          <a:bodyPr wrap="square" rtlCol="0">
            <a:spAutoFit/>
          </a:bodyPr>
          <a:lstStyle/>
          <a:p>
            <a:r>
              <a:rPr lang="en-US" dirty="0" smtClean="0"/>
              <a:t>no SLR</a:t>
            </a:r>
            <a:endParaRPr lang="en-US" dirty="0"/>
          </a:p>
        </p:txBody>
      </p:sp>
      <p:sp>
        <p:nvSpPr>
          <p:cNvPr id="10" name="TextBox 9"/>
          <p:cNvSpPr txBox="1"/>
          <p:nvPr/>
        </p:nvSpPr>
        <p:spPr>
          <a:xfrm>
            <a:off x="5486400" y="5824728"/>
            <a:ext cx="1234440" cy="369332"/>
          </a:xfrm>
          <a:prstGeom prst="rect">
            <a:avLst/>
          </a:prstGeom>
          <a:solidFill>
            <a:schemeClr val="accent3"/>
          </a:solidFill>
        </p:spPr>
        <p:txBody>
          <a:bodyPr wrap="square" rtlCol="0">
            <a:spAutoFit/>
          </a:bodyPr>
          <a:lstStyle/>
          <a:p>
            <a:r>
              <a:rPr lang="en-US" dirty="0"/>
              <a:t>2</a:t>
            </a:r>
            <a:r>
              <a:rPr lang="en-US" dirty="0" smtClean="0"/>
              <a:t> </a:t>
            </a:r>
            <a:r>
              <a:rPr lang="en-US" dirty="0" err="1" smtClean="0"/>
              <a:t>ft</a:t>
            </a:r>
            <a:r>
              <a:rPr lang="en-US" dirty="0" smtClean="0"/>
              <a:t> SLR</a:t>
            </a:r>
            <a:endParaRPr lang="en-US" dirty="0"/>
          </a:p>
        </p:txBody>
      </p:sp>
      <p:sp>
        <p:nvSpPr>
          <p:cNvPr id="11" name="TextBox 10"/>
          <p:cNvSpPr txBox="1"/>
          <p:nvPr/>
        </p:nvSpPr>
        <p:spPr>
          <a:xfrm>
            <a:off x="8805672" y="5907024"/>
            <a:ext cx="969264" cy="369332"/>
          </a:xfrm>
          <a:prstGeom prst="rect">
            <a:avLst/>
          </a:prstGeom>
          <a:solidFill>
            <a:schemeClr val="accent3"/>
          </a:solidFill>
        </p:spPr>
        <p:txBody>
          <a:bodyPr wrap="square" rtlCol="0">
            <a:spAutoFit/>
          </a:bodyPr>
          <a:lstStyle/>
          <a:p>
            <a:r>
              <a:rPr lang="en-US" dirty="0"/>
              <a:t>5</a:t>
            </a:r>
            <a:r>
              <a:rPr lang="en-US" dirty="0" smtClean="0"/>
              <a:t> </a:t>
            </a:r>
            <a:r>
              <a:rPr lang="en-US" dirty="0" err="1" smtClean="0"/>
              <a:t>ft</a:t>
            </a:r>
            <a:r>
              <a:rPr lang="en-US" dirty="0" smtClean="0"/>
              <a:t> SLR</a:t>
            </a:r>
            <a:endParaRPr lang="en-US" dirty="0"/>
          </a:p>
        </p:txBody>
      </p:sp>
      <p:pic>
        <p:nvPicPr>
          <p:cNvPr id="13" name="Content Placeholder 3"/>
          <p:cNvPicPr>
            <a:picLocks noChangeAspect="1"/>
          </p:cNvPicPr>
          <p:nvPr/>
        </p:nvPicPr>
        <p:blipFill rotWithShape="1">
          <a:blip r:embed="rId4"/>
          <a:srcRect l="38201" t="49501" r="36203" b="6975"/>
          <a:stretch/>
        </p:blipFill>
        <p:spPr>
          <a:xfrm>
            <a:off x="1110886" y="2240869"/>
            <a:ext cx="2820092" cy="3038141"/>
          </a:xfrm>
          <a:prstGeom prst="rect">
            <a:avLst/>
          </a:prstGeom>
        </p:spPr>
      </p:pic>
      <p:pic>
        <p:nvPicPr>
          <p:cNvPr id="14" name="Picture 13"/>
          <p:cNvPicPr>
            <a:picLocks noChangeAspect="1"/>
          </p:cNvPicPr>
          <p:nvPr/>
        </p:nvPicPr>
        <p:blipFill rotWithShape="1">
          <a:blip r:embed="rId5"/>
          <a:srcRect l="38850" t="48799" r="36025" b="7601"/>
          <a:stretch/>
        </p:blipFill>
        <p:spPr>
          <a:xfrm>
            <a:off x="4098303" y="2214897"/>
            <a:ext cx="3200400" cy="3090083"/>
          </a:xfrm>
          <a:prstGeom prst="rect">
            <a:avLst/>
          </a:prstGeom>
        </p:spPr>
      </p:pic>
      <p:pic>
        <p:nvPicPr>
          <p:cNvPr id="15" name="Picture 14"/>
          <p:cNvPicPr>
            <a:picLocks noChangeAspect="1"/>
          </p:cNvPicPr>
          <p:nvPr/>
        </p:nvPicPr>
        <p:blipFill rotWithShape="1">
          <a:blip r:embed="rId6"/>
          <a:srcRect l="36942" t="51236" r="35919" b="6839"/>
          <a:stretch/>
        </p:blipFill>
        <p:spPr>
          <a:xfrm>
            <a:off x="7466029" y="2240868"/>
            <a:ext cx="3308809" cy="3188971"/>
          </a:xfrm>
          <a:prstGeom prst="rect">
            <a:avLst/>
          </a:prstGeom>
        </p:spPr>
      </p:pic>
    </p:spTree>
    <p:extLst>
      <p:ext uri="{BB962C8B-B14F-4D97-AF65-F5344CB8AC3E}">
        <p14:creationId xmlns:p14="http://schemas.microsoft.com/office/powerpoint/2010/main" val="40227128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accent3"/>
                </a:solidFill>
              </a:rPr>
              <a:t>Overlay Structure Damage and Risk Maps</a:t>
            </a:r>
            <a:br>
              <a:rPr lang="en-US" b="1" dirty="0" smtClean="0">
                <a:solidFill>
                  <a:schemeClr val="accent3"/>
                </a:solidFill>
              </a:rPr>
            </a:br>
            <a:r>
              <a:rPr lang="en-US" b="1" dirty="0" smtClean="0">
                <a:solidFill>
                  <a:schemeClr val="accent3"/>
                </a:solidFill>
              </a:rPr>
              <a:t>(5 </a:t>
            </a:r>
            <a:r>
              <a:rPr lang="en-US" b="1" dirty="0" err="1" smtClean="0">
                <a:solidFill>
                  <a:schemeClr val="accent3"/>
                </a:solidFill>
              </a:rPr>
              <a:t>ft</a:t>
            </a:r>
            <a:r>
              <a:rPr lang="en-US" b="1" dirty="0" smtClean="0">
                <a:solidFill>
                  <a:schemeClr val="accent3"/>
                </a:solidFill>
              </a:rPr>
              <a:t> SLR)</a:t>
            </a:r>
            <a:endParaRPr lang="en-US" b="1" dirty="0">
              <a:solidFill>
                <a:schemeClr val="accent3"/>
              </a:solidFill>
            </a:endParaRPr>
          </a:p>
        </p:txBody>
      </p:sp>
      <p:pic>
        <p:nvPicPr>
          <p:cNvPr id="4" name="Content Placeholder 3"/>
          <p:cNvPicPr>
            <a:picLocks noGrp="1" noChangeAspect="1"/>
          </p:cNvPicPr>
          <p:nvPr>
            <p:ph idx="1"/>
          </p:nvPr>
        </p:nvPicPr>
        <p:blipFill rotWithShape="1">
          <a:blip r:embed="rId3"/>
          <a:srcRect l="38593" t="49494" r="35218" b="7765"/>
          <a:stretch/>
        </p:blipFill>
        <p:spPr>
          <a:xfrm>
            <a:off x="4352544" y="2085420"/>
            <a:ext cx="2980944" cy="3224450"/>
          </a:xfrm>
          <a:prstGeom prst="rect">
            <a:avLst/>
          </a:prstGeom>
        </p:spPr>
      </p:pic>
      <p:pic>
        <p:nvPicPr>
          <p:cNvPr id="5" name="Picture 4"/>
          <p:cNvPicPr>
            <a:picLocks noChangeAspect="1"/>
          </p:cNvPicPr>
          <p:nvPr/>
        </p:nvPicPr>
        <p:blipFill rotWithShape="1">
          <a:blip r:embed="rId4"/>
          <a:srcRect l="36942" t="51236" r="35919" b="6839"/>
          <a:stretch/>
        </p:blipFill>
        <p:spPr>
          <a:xfrm>
            <a:off x="544021" y="2085420"/>
            <a:ext cx="3308809" cy="3188971"/>
          </a:xfrm>
          <a:prstGeom prst="rect">
            <a:avLst/>
          </a:prstGeom>
        </p:spPr>
      </p:pic>
      <p:pic>
        <p:nvPicPr>
          <p:cNvPr id="6" name="Picture 5"/>
          <p:cNvPicPr>
            <a:picLocks noChangeAspect="1"/>
          </p:cNvPicPr>
          <p:nvPr/>
        </p:nvPicPr>
        <p:blipFill rotWithShape="1">
          <a:blip r:embed="rId5"/>
          <a:srcRect l="37421" t="49824" r="35453" b="7283"/>
          <a:stretch/>
        </p:blipFill>
        <p:spPr>
          <a:xfrm>
            <a:off x="7991856" y="2085420"/>
            <a:ext cx="3200400" cy="3224450"/>
          </a:xfrm>
          <a:prstGeom prst="rect">
            <a:avLst/>
          </a:prstGeom>
        </p:spPr>
      </p:pic>
      <p:sp>
        <p:nvSpPr>
          <p:cNvPr id="7" name="TextBox 6"/>
          <p:cNvSpPr txBox="1"/>
          <p:nvPr/>
        </p:nvSpPr>
        <p:spPr>
          <a:xfrm>
            <a:off x="749808" y="5548202"/>
            <a:ext cx="1261872" cy="646331"/>
          </a:xfrm>
          <a:prstGeom prst="rect">
            <a:avLst/>
          </a:prstGeom>
          <a:solidFill>
            <a:schemeClr val="accent3"/>
          </a:solidFill>
        </p:spPr>
        <p:txBody>
          <a:bodyPr wrap="square" rtlCol="0">
            <a:spAutoFit/>
          </a:bodyPr>
          <a:lstStyle/>
          <a:p>
            <a:r>
              <a:rPr lang="en-US" dirty="0" smtClean="0"/>
              <a:t>Structure damage %</a:t>
            </a:r>
            <a:endParaRPr lang="en-US" dirty="0"/>
          </a:p>
        </p:txBody>
      </p:sp>
      <p:sp>
        <p:nvSpPr>
          <p:cNvPr id="8" name="TextBox 7"/>
          <p:cNvSpPr txBox="1"/>
          <p:nvPr/>
        </p:nvSpPr>
        <p:spPr>
          <a:xfrm>
            <a:off x="4526280" y="5602215"/>
            <a:ext cx="914400" cy="646331"/>
          </a:xfrm>
          <a:prstGeom prst="rect">
            <a:avLst/>
          </a:prstGeom>
          <a:solidFill>
            <a:schemeClr val="accent3"/>
          </a:solidFill>
        </p:spPr>
        <p:txBody>
          <a:bodyPr wrap="square" rtlCol="0">
            <a:spAutoFit/>
          </a:bodyPr>
          <a:lstStyle/>
          <a:p>
            <a:r>
              <a:rPr lang="en-US" dirty="0" smtClean="0"/>
              <a:t>Risk Maps </a:t>
            </a:r>
            <a:endParaRPr lang="en-US" dirty="0"/>
          </a:p>
        </p:txBody>
      </p:sp>
      <p:sp>
        <p:nvSpPr>
          <p:cNvPr id="9" name="TextBox 8"/>
          <p:cNvSpPr txBox="1"/>
          <p:nvPr/>
        </p:nvSpPr>
        <p:spPr>
          <a:xfrm>
            <a:off x="8625840" y="5623560"/>
            <a:ext cx="2566416" cy="646331"/>
          </a:xfrm>
          <a:prstGeom prst="rect">
            <a:avLst/>
          </a:prstGeom>
          <a:solidFill>
            <a:schemeClr val="accent3"/>
          </a:solidFill>
        </p:spPr>
        <p:txBody>
          <a:bodyPr wrap="square" rtlCol="0">
            <a:spAutoFit/>
          </a:bodyPr>
          <a:lstStyle/>
          <a:p>
            <a:r>
              <a:rPr lang="en-US" dirty="0" smtClean="0"/>
              <a:t>Damage and risk maps overlaid</a:t>
            </a:r>
            <a:endParaRPr lang="en-US" dirty="0"/>
          </a:p>
        </p:txBody>
      </p:sp>
      <p:pic>
        <p:nvPicPr>
          <p:cNvPr id="10" name="Picture 9"/>
          <p:cNvPicPr>
            <a:picLocks noChangeAspect="1"/>
          </p:cNvPicPr>
          <p:nvPr/>
        </p:nvPicPr>
        <p:blipFill rotWithShape="1">
          <a:blip r:embed="rId6"/>
          <a:srcRect l="1275" t="65468" r="78400" b="15066"/>
          <a:stretch/>
        </p:blipFill>
        <p:spPr>
          <a:xfrm>
            <a:off x="2445106" y="5512723"/>
            <a:ext cx="1531924" cy="825317"/>
          </a:xfrm>
          <a:prstGeom prst="rect">
            <a:avLst/>
          </a:prstGeom>
        </p:spPr>
      </p:pic>
      <p:pic>
        <p:nvPicPr>
          <p:cNvPr id="11" name="Content Placeholder 3"/>
          <p:cNvPicPr>
            <a:picLocks noChangeAspect="1"/>
          </p:cNvPicPr>
          <p:nvPr/>
        </p:nvPicPr>
        <p:blipFill rotWithShape="1">
          <a:blip r:embed="rId7"/>
          <a:srcRect l="2230" t="63405" r="77850" b="13679"/>
          <a:stretch/>
        </p:blipFill>
        <p:spPr>
          <a:xfrm>
            <a:off x="5988711" y="5548202"/>
            <a:ext cx="1343558" cy="869361"/>
          </a:xfrm>
          <a:prstGeom prst="rect">
            <a:avLst/>
          </a:prstGeom>
        </p:spPr>
      </p:pic>
    </p:spTree>
    <p:extLst>
      <p:ext uri="{BB962C8B-B14F-4D97-AF65-F5344CB8AC3E}">
        <p14:creationId xmlns:p14="http://schemas.microsoft.com/office/powerpoint/2010/main" val="2958859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76" y="-133355"/>
            <a:ext cx="11455556" cy="1143000"/>
          </a:xfrm>
        </p:spPr>
        <p:txBody>
          <a:bodyPr>
            <a:normAutofit/>
          </a:bodyPr>
          <a:lstStyle/>
          <a:p>
            <a:r>
              <a:rPr lang="en-US" sz="3600" b="1" dirty="0" smtClean="0">
                <a:solidFill>
                  <a:schemeClr val="accent3"/>
                </a:solidFill>
              </a:rPr>
              <a:t>STORMTOOLS </a:t>
            </a:r>
            <a:r>
              <a:rPr lang="en-US" sz="3600" b="1" i="1" dirty="0" smtClean="0">
                <a:solidFill>
                  <a:schemeClr val="accent3"/>
                </a:solidFill>
              </a:rPr>
              <a:t>Design Elevation Maps- Generation Method</a:t>
            </a:r>
            <a:endParaRPr lang="en-US" sz="3600" b="1" i="1" dirty="0">
              <a:solidFill>
                <a:schemeClr val="accent3"/>
              </a:solidFill>
            </a:endParaRPr>
          </a:p>
        </p:txBody>
      </p:sp>
      <p:sp>
        <p:nvSpPr>
          <p:cNvPr id="4" name="TextBox 3"/>
          <p:cNvSpPr txBox="1"/>
          <p:nvPr/>
        </p:nvSpPr>
        <p:spPr>
          <a:xfrm>
            <a:off x="1944911" y="1367806"/>
            <a:ext cx="2103120" cy="1754326"/>
          </a:xfrm>
          <a:prstGeom prst="rect">
            <a:avLst/>
          </a:prstGeom>
          <a:solidFill>
            <a:schemeClr val="accent3"/>
          </a:solidFill>
        </p:spPr>
        <p:txBody>
          <a:bodyPr wrap="square" rtlCol="0">
            <a:spAutoFit/>
          </a:bodyPr>
          <a:lstStyle/>
          <a:p>
            <a:r>
              <a:rPr lang="en-US" dirty="0" smtClean="0">
                <a:solidFill>
                  <a:schemeClr val="bg1"/>
                </a:solidFill>
              </a:rPr>
              <a:t>Surge 100 </a:t>
            </a:r>
            <a:r>
              <a:rPr lang="en-US" dirty="0" err="1" smtClean="0">
                <a:solidFill>
                  <a:schemeClr val="bg1"/>
                </a:solidFill>
              </a:rPr>
              <a:t>yr</a:t>
            </a:r>
            <a:r>
              <a:rPr lang="en-US" dirty="0" smtClean="0">
                <a:solidFill>
                  <a:schemeClr val="bg1"/>
                </a:solidFill>
              </a:rPr>
              <a:t> return period analysis from NACCS data base</a:t>
            </a:r>
          </a:p>
          <a:p>
            <a:endParaRPr lang="en-US" dirty="0"/>
          </a:p>
          <a:p>
            <a:endParaRPr lang="en-US" dirty="0"/>
          </a:p>
        </p:txBody>
      </p:sp>
      <p:sp>
        <p:nvSpPr>
          <p:cNvPr id="5" name="TextBox 4"/>
          <p:cNvSpPr txBox="1"/>
          <p:nvPr/>
        </p:nvSpPr>
        <p:spPr>
          <a:xfrm>
            <a:off x="5234214" y="1542905"/>
            <a:ext cx="2752344" cy="1446550"/>
          </a:xfrm>
          <a:prstGeom prst="rect">
            <a:avLst/>
          </a:prstGeom>
          <a:solidFill>
            <a:schemeClr val="accent3"/>
          </a:solidFill>
        </p:spPr>
        <p:txBody>
          <a:bodyPr wrap="square" rtlCol="0">
            <a:spAutoFit/>
          </a:bodyPr>
          <a:lstStyle/>
          <a:p>
            <a:r>
              <a:rPr lang="en-US" dirty="0" smtClean="0">
                <a:solidFill>
                  <a:schemeClr val="bg1"/>
                </a:solidFill>
              </a:rPr>
              <a:t>Wave heights (STWAVE)</a:t>
            </a:r>
            <a:endParaRPr lang="en-US" dirty="0">
              <a:solidFill>
                <a:schemeClr val="bg1"/>
              </a:solidFill>
            </a:endParaRPr>
          </a:p>
          <a:p>
            <a:r>
              <a:rPr lang="en-US" sz="1400" dirty="0" smtClean="0">
                <a:solidFill>
                  <a:schemeClr val="bg1"/>
                </a:solidFill>
              </a:rPr>
              <a:t>*Offshore boundary condition from NACCS wave analysis</a:t>
            </a:r>
          </a:p>
          <a:p>
            <a:endParaRPr lang="en-US" sz="1400" dirty="0">
              <a:solidFill>
                <a:schemeClr val="bg1"/>
              </a:solidFill>
            </a:endParaRPr>
          </a:p>
          <a:p>
            <a:r>
              <a:rPr lang="en-US" sz="1400" dirty="0" smtClean="0">
                <a:solidFill>
                  <a:schemeClr val="bg1"/>
                </a:solidFill>
              </a:rPr>
              <a:t>*Local wind forcing for bay, along central access</a:t>
            </a:r>
            <a:endParaRPr lang="en-US" sz="1400" dirty="0">
              <a:solidFill>
                <a:schemeClr val="bg1"/>
              </a:solidFill>
            </a:endParaRPr>
          </a:p>
        </p:txBody>
      </p:sp>
      <p:sp>
        <p:nvSpPr>
          <p:cNvPr id="6" name="TextBox 5"/>
          <p:cNvSpPr txBox="1"/>
          <p:nvPr/>
        </p:nvSpPr>
        <p:spPr>
          <a:xfrm>
            <a:off x="4432202" y="1614685"/>
            <a:ext cx="524503" cy="830997"/>
          </a:xfrm>
          <a:prstGeom prst="rect">
            <a:avLst/>
          </a:prstGeom>
          <a:noFill/>
        </p:spPr>
        <p:txBody>
          <a:bodyPr wrap="none" rtlCol="0">
            <a:spAutoFit/>
          </a:bodyPr>
          <a:lstStyle/>
          <a:p>
            <a:r>
              <a:rPr lang="en-US" sz="4800" dirty="0" smtClean="0"/>
              <a:t>+</a:t>
            </a:r>
            <a:endParaRPr lang="en-US" sz="4800" dirty="0"/>
          </a:p>
        </p:txBody>
      </p:sp>
      <p:sp>
        <p:nvSpPr>
          <p:cNvPr id="7" name="TextBox 6"/>
          <p:cNvSpPr txBox="1"/>
          <p:nvPr/>
        </p:nvSpPr>
        <p:spPr>
          <a:xfrm>
            <a:off x="182879" y="1408176"/>
            <a:ext cx="1294699" cy="1477328"/>
          </a:xfrm>
          <a:prstGeom prst="rect">
            <a:avLst/>
          </a:prstGeom>
          <a:solidFill>
            <a:schemeClr val="accent3"/>
          </a:solidFill>
        </p:spPr>
        <p:txBody>
          <a:bodyPr wrap="square" rtlCol="0">
            <a:spAutoFit/>
          </a:bodyPr>
          <a:lstStyle/>
          <a:p>
            <a:r>
              <a:rPr lang="en-US" dirty="0" smtClean="0">
                <a:solidFill>
                  <a:schemeClr val="bg1"/>
                </a:solidFill>
              </a:rPr>
              <a:t>Sea Level Rise(SLR)</a:t>
            </a:r>
          </a:p>
          <a:p>
            <a:r>
              <a:rPr lang="en-US" dirty="0" smtClean="0">
                <a:solidFill>
                  <a:schemeClr val="bg1"/>
                </a:solidFill>
              </a:rPr>
              <a:t>estimate</a:t>
            </a:r>
          </a:p>
          <a:p>
            <a:r>
              <a:rPr lang="en-US" dirty="0">
                <a:solidFill>
                  <a:schemeClr val="bg1"/>
                </a:solidFill>
              </a:rPr>
              <a:t>f</a:t>
            </a:r>
            <a:r>
              <a:rPr lang="en-US" dirty="0" smtClean="0">
                <a:solidFill>
                  <a:schemeClr val="bg1"/>
                </a:solidFill>
              </a:rPr>
              <a:t>or </a:t>
            </a:r>
            <a:r>
              <a:rPr lang="en-US" dirty="0">
                <a:solidFill>
                  <a:schemeClr val="bg1"/>
                </a:solidFill>
              </a:rPr>
              <a:t>d</a:t>
            </a:r>
            <a:r>
              <a:rPr lang="en-US" dirty="0" smtClean="0">
                <a:solidFill>
                  <a:schemeClr val="bg1"/>
                </a:solidFill>
              </a:rPr>
              <a:t>esign </a:t>
            </a:r>
            <a:r>
              <a:rPr lang="en-US" dirty="0">
                <a:solidFill>
                  <a:schemeClr val="bg1"/>
                </a:solidFill>
              </a:rPr>
              <a:t>l</a:t>
            </a:r>
            <a:r>
              <a:rPr lang="en-US" dirty="0" smtClean="0">
                <a:solidFill>
                  <a:schemeClr val="bg1"/>
                </a:solidFill>
              </a:rPr>
              <a:t>ife</a:t>
            </a:r>
            <a:endParaRPr lang="en-US" dirty="0">
              <a:solidFill>
                <a:schemeClr val="bg1"/>
              </a:solidFill>
            </a:endParaRPr>
          </a:p>
        </p:txBody>
      </p:sp>
      <p:sp>
        <p:nvSpPr>
          <p:cNvPr id="9" name="TextBox 8"/>
          <p:cNvSpPr txBox="1"/>
          <p:nvPr/>
        </p:nvSpPr>
        <p:spPr>
          <a:xfrm>
            <a:off x="1533556" y="1655275"/>
            <a:ext cx="429768" cy="769441"/>
          </a:xfrm>
          <a:prstGeom prst="rect">
            <a:avLst/>
          </a:prstGeom>
          <a:noFill/>
        </p:spPr>
        <p:txBody>
          <a:bodyPr wrap="square" rtlCol="0">
            <a:spAutoFit/>
          </a:bodyPr>
          <a:lstStyle/>
          <a:p>
            <a:r>
              <a:rPr lang="en-US" sz="4400" dirty="0" smtClean="0"/>
              <a:t>&gt;</a:t>
            </a:r>
            <a:endParaRPr lang="en-US" sz="4400" dirty="0"/>
          </a:p>
        </p:txBody>
      </p:sp>
      <p:sp>
        <p:nvSpPr>
          <p:cNvPr id="10" name="TextBox 9"/>
          <p:cNvSpPr txBox="1"/>
          <p:nvPr/>
        </p:nvSpPr>
        <p:spPr>
          <a:xfrm>
            <a:off x="8407616" y="1625398"/>
            <a:ext cx="1124712" cy="1015663"/>
          </a:xfrm>
          <a:prstGeom prst="rect">
            <a:avLst/>
          </a:prstGeom>
          <a:noFill/>
        </p:spPr>
        <p:txBody>
          <a:bodyPr wrap="square" rtlCol="0">
            <a:spAutoFit/>
          </a:bodyPr>
          <a:lstStyle/>
          <a:p>
            <a:r>
              <a:rPr lang="en-US" sz="6000" dirty="0" smtClean="0"/>
              <a:t>=</a:t>
            </a:r>
            <a:endParaRPr lang="en-US" sz="6000" dirty="0"/>
          </a:p>
        </p:txBody>
      </p:sp>
      <p:sp>
        <p:nvSpPr>
          <p:cNvPr id="11" name="TextBox 10"/>
          <p:cNvSpPr txBox="1"/>
          <p:nvPr/>
        </p:nvSpPr>
        <p:spPr>
          <a:xfrm>
            <a:off x="9235440" y="1883664"/>
            <a:ext cx="1719072" cy="646331"/>
          </a:xfrm>
          <a:prstGeom prst="rect">
            <a:avLst/>
          </a:prstGeom>
          <a:solidFill>
            <a:schemeClr val="accent3"/>
          </a:solidFill>
        </p:spPr>
        <p:txBody>
          <a:bodyPr wrap="square" rtlCol="0">
            <a:spAutoFit/>
          </a:bodyPr>
          <a:lstStyle/>
          <a:p>
            <a:r>
              <a:rPr lang="en-US" dirty="0" smtClean="0">
                <a:solidFill>
                  <a:schemeClr val="bg1"/>
                </a:solidFill>
              </a:rPr>
              <a:t>BFE for SLR scenario</a:t>
            </a:r>
            <a:endParaRPr lang="en-US" dirty="0">
              <a:solidFill>
                <a:schemeClr val="bg1"/>
              </a:solidFill>
            </a:endParaRPr>
          </a:p>
        </p:txBody>
      </p:sp>
      <p:sp>
        <p:nvSpPr>
          <p:cNvPr id="12" name="TextBox 11"/>
          <p:cNvSpPr txBox="1"/>
          <p:nvPr/>
        </p:nvSpPr>
        <p:spPr>
          <a:xfrm>
            <a:off x="417576" y="1009645"/>
            <a:ext cx="4816638" cy="369332"/>
          </a:xfrm>
          <a:prstGeom prst="rect">
            <a:avLst/>
          </a:prstGeom>
          <a:noFill/>
        </p:spPr>
        <p:txBody>
          <a:bodyPr wrap="square" rtlCol="0">
            <a:spAutoFit/>
          </a:bodyPr>
          <a:lstStyle/>
          <a:p>
            <a:r>
              <a:rPr lang="en-US" dirty="0" smtClean="0"/>
              <a:t>Narragansett Bay: Low waves, little erosion</a:t>
            </a:r>
            <a:endParaRPr lang="en-US" dirty="0"/>
          </a:p>
        </p:txBody>
      </p:sp>
      <p:sp>
        <p:nvSpPr>
          <p:cNvPr id="13" name="TextBox 12"/>
          <p:cNvSpPr txBox="1"/>
          <p:nvPr/>
        </p:nvSpPr>
        <p:spPr>
          <a:xfrm>
            <a:off x="493776" y="3611880"/>
            <a:ext cx="6807356" cy="369332"/>
          </a:xfrm>
          <a:prstGeom prst="rect">
            <a:avLst/>
          </a:prstGeom>
          <a:noFill/>
        </p:spPr>
        <p:txBody>
          <a:bodyPr wrap="square" rtlCol="0">
            <a:spAutoFit/>
          </a:bodyPr>
          <a:lstStyle/>
          <a:p>
            <a:r>
              <a:rPr lang="en-US" dirty="0" smtClean="0"/>
              <a:t>Southern RI shoreline: Large waves, significant dune erosion</a:t>
            </a:r>
            <a:endParaRPr lang="en-US" dirty="0"/>
          </a:p>
        </p:txBody>
      </p:sp>
      <p:sp>
        <p:nvSpPr>
          <p:cNvPr id="14" name="TextBox 13"/>
          <p:cNvSpPr txBox="1"/>
          <p:nvPr/>
        </p:nvSpPr>
        <p:spPr>
          <a:xfrm>
            <a:off x="4704066" y="4097167"/>
            <a:ext cx="1819656" cy="1569660"/>
          </a:xfrm>
          <a:prstGeom prst="rect">
            <a:avLst/>
          </a:prstGeom>
          <a:solidFill>
            <a:schemeClr val="accent3"/>
          </a:solidFill>
        </p:spPr>
        <p:txBody>
          <a:bodyPr wrap="square" rtlCol="0">
            <a:spAutoFit/>
          </a:bodyPr>
          <a:lstStyle/>
          <a:p>
            <a:r>
              <a:rPr lang="en-US" dirty="0" smtClean="0">
                <a:solidFill>
                  <a:schemeClr val="bg1"/>
                </a:solidFill>
              </a:rPr>
              <a:t>Erosion/Geo-morphology </a:t>
            </a:r>
            <a:r>
              <a:rPr lang="en-US" dirty="0" err="1" smtClean="0">
                <a:solidFill>
                  <a:schemeClr val="bg1"/>
                </a:solidFill>
              </a:rPr>
              <a:t>Xbeach</a:t>
            </a:r>
            <a:endParaRPr lang="en-US" dirty="0" smtClean="0">
              <a:solidFill>
                <a:schemeClr val="bg1"/>
              </a:solidFill>
            </a:endParaRPr>
          </a:p>
          <a:p>
            <a:r>
              <a:rPr lang="en-US" sz="1400" dirty="0" smtClean="0">
                <a:solidFill>
                  <a:schemeClr val="bg1"/>
                </a:solidFill>
              </a:rPr>
              <a:t>Offshore boundary condition from NACCS</a:t>
            </a:r>
            <a:endParaRPr lang="en-US" sz="1400" dirty="0">
              <a:solidFill>
                <a:schemeClr val="bg1"/>
              </a:solidFill>
            </a:endParaRPr>
          </a:p>
        </p:txBody>
      </p:sp>
      <p:sp>
        <p:nvSpPr>
          <p:cNvPr id="15" name="TextBox 14"/>
          <p:cNvSpPr txBox="1"/>
          <p:nvPr/>
        </p:nvSpPr>
        <p:spPr>
          <a:xfrm>
            <a:off x="2039262" y="4057490"/>
            <a:ext cx="2103120" cy="1754326"/>
          </a:xfrm>
          <a:prstGeom prst="rect">
            <a:avLst/>
          </a:prstGeom>
          <a:solidFill>
            <a:schemeClr val="accent3"/>
          </a:solidFill>
        </p:spPr>
        <p:txBody>
          <a:bodyPr wrap="square" rtlCol="0">
            <a:spAutoFit/>
          </a:bodyPr>
          <a:lstStyle/>
          <a:p>
            <a:r>
              <a:rPr lang="en-US" dirty="0" smtClean="0">
                <a:solidFill>
                  <a:schemeClr val="bg1"/>
                </a:solidFill>
              </a:rPr>
              <a:t>Surge 100 </a:t>
            </a:r>
            <a:r>
              <a:rPr lang="en-US" dirty="0" err="1" smtClean="0">
                <a:solidFill>
                  <a:schemeClr val="bg1"/>
                </a:solidFill>
              </a:rPr>
              <a:t>yr</a:t>
            </a:r>
            <a:r>
              <a:rPr lang="en-US" dirty="0" smtClean="0">
                <a:solidFill>
                  <a:schemeClr val="bg1"/>
                </a:solidFill>
              </a:rPr>
              <a:t> return period analysis from NACCS data base</a:t>
            </a:r>
          </a:p>
          <a:p>
            <a:endParaRPr lang="en-US" dirty="0"/>
          </a:p>
          <a:p>
            <a:endParaRPr lang="en-US" dirty="0"/>
          </a:p>
        </p:txBody>
      </p:sp>
      <p:sp>
        <p:nvSpPr>
          <p:cNvPr id="16" name="TextBox 15"/>
          <p:cNvSpPr txBox="1"/>
          <p:nvPr/>
        </p:nvSpPr>
        <p:spPr>
          <a:xfrm>
            <a:off x="7031444" y="3881721"/>
            <a:ext cx="2752344" cy="2092881"/>
          </a:xfrm>
          <a:prstGeom prst="rect">
            <a:avLst/>
          </a:prstGeom>
          <a:solidFill>
            <a:schemeClr val="accent3"/>
          </a:solidFill>
        </p:spPr>
        <p:txBody>
          <a:bodyPr wrap="square" rtlCol="0">
            <a:spAutoFit/>
          </a:bodyPr>
          <a:lstStyle/>
          <a:p>
            <a:r>
              <a:rPr lang="en-US" dirty="0" smtClean="0">
                <a:solidFill>
                  <a:schemeClr val="bg1"/>
                </a:solidFill>
              </a:rPr>
              <a:t>Wave heights (STWAVE)</a:t>
            </a:r>
            <a:endParaRPr lang="en-US" dirty="0">
              <a:solidFill>
                <a:schemeClr val="bg1"/>
              </a:solidFill>
            </a:endParaRPr>
          </a:p>
          <a:p>
            <a:r>
              <a:rPr lang="en-US" sz="1600" dirty="0" smtClean="0">
                <a:solidFill>
                  <a:schemeClr val="bg1"/>
                </a:solidFill>
              </a:rPr>
              <a:t>*Offshore boundary condition from NACCS wave analysis</a:t>
            </a:r>
          </a:p>
          <a:p>
            <a:r>
              <a:rPr lang="en-US" sz="1600" dirty="0" smtClean="0">
                <a:solidFill>
                  <a:schemeClr val="bg1"/>
                </a:solidFill>
              </a:rPr>
              <a:t>*Revised digital elevation model (</a:t>
            </a:r>
            <a:r>
              <a:rPr lang="en-US" sz="1600" dirty="0" err="1" smtClean="0">
                <a:solidFill>
                  <a:schemeClr val="bg1"/>
                </a:solidFill>
              </a:rPr>
              <a:t>Xbeach</a:t>
            </a:r>
            <a:r>
              <a:rPr lang="en-US" sz="1600" dirty="0" smtClean="0">
                <a:solidFill>
                  <a:schemeClr val="bg1"/>
                </a:solidFill>
              </a:rPr>
              <a:t>)</a:t>
            </a:r>
            <a:endParaRPr lang="en-US" sz="1600" dirty="0">
              <a:solidFill>
                <a:schemeClr val="bg1"/>
              </a:solidFill>
            </a:endParaRPr>
          </a:p>
          <a:p>
            <a:r>
              <a:rPr lang="en-US" sz="1600" dirty="0" smtClean="0">
                <a:solidFill>
                  <a:schemeClr val="bg1"/>
                </a:solidFill>
              </a:rPr>
              <a:t>* Local wind forcing for bay, along central access</a:t>
            </a:r>
            <a:endParaRPr lang="en-US" sz="1600" dirty="0">
              <a:solidFill>
                <a:schemeClr val="bg1"/>
              </a:solidFill>
            </a:endParaRPr>
          </a:p>
        </p:txBody>
      </p:sp>
      <p:sp>
        <p:nvSpPr>
          <p:cNvPr id="17" name="TextBox 16"/>
          <p:cNvSpPr txBox="1"/>
          <p:nvPr/>
        </p:nvSpPr>
        <p:spPr>
          <a:xfrm>
            <a:off x="10387292" y="4558832"/>
            <a:ext cx="1719072" cy="646331"/>
          </a:xfrm>
          <a:prstGeom prst="rect">
            <a:avLst/>
          </a:prstGeom>
          <a:solidFill>
            <a:schemeClr val="accent3"/>
          </a:solidFill>
        </p:spPr>
        <p:txBody>
          <a:bodyPr wrap="square" rtlCol="0">
            <a:spAutoFit/>
          </a:bodyPr>
          <a:lstStyle/>
          <a:p>
            <a:r>
              <a:rPr lang="en-US" dirty="0" smtClean="0">
                <a:solidFill>
                  <a:schemeClr val="bg1"/>
                </a:solidFill>
              </a:rPr>
              <a:t>BFE for SLR scenario</a:t>
            </a:r>
            <a:endParaRPr lang="en-US" dirty="0">
              <a:solidFill>
                <a:schemeClr val="bg1"/>
              </a:solidFill>
            </a:endParaRPr>
          </a:p>
        </p:txBody>
      </p:sp>
      <p:sp>
        <p:nvSpPr>
          <p:cNvPr id="18" name="Rectangle 17"/>
          <p:cNvSpPr/>
          <p:nvPr/>
        </p:nvSpPr>
        <p:spPr>
          <a:xfrm>
            <a:off x="9859117" y="4353426"/>
            <a:ext cx="495649" cy="769441"/>
          </a:xfrm>
          <a:prstGeom prst="rect">
            <a:avLst/>
          </a:prstGeom>
        </p:spPr>
        <p:txBody>
          <a:bodyPr wrap="none">
            <a:spAutoFit/>
          </a:bodyPr>
          <a:lstStyle/>
          <a:p>
            <a:r>
              <a:rPr lang="en-US" sz="4400" dirty="0"/>
              <a:t>=</a:t>
            </a:r>
          </a:p>
        </p:txBody>
      </p:sp>
      <p:sp>
        <p:nvSpPr>
          <p:cNvPr id="20" name="Rectangle 19"/>
          <p:cNvSpPr/>
          <p:nvPr/>
        </p:nvSpPr>
        <p:spPr>
          <a:xfrm>
            <a:off x="4212430" y="4476536"/>
            <a:ext cx="439544" cy="646331"/>
          </a:xfrm>
          <a:prstGeom prst="rect">
            <a:avLst/>
          </a:prstGeom>
        </p:spPr>
        <p:txBody>
          <a:bodyPr wrap="none">
            <a:spAutoFit/>
          </a:bodyPr>
          <a:lstStyle/>
          <a:p>
            <a:r>
              <a:rPr lang="en-US" sz="3600" dirty="0"/>
              <a:t>+</a:t>
            </a:r>
          </a:p>
        </p:txBody>
      </p:sp>
      <p:sp>
        <p:nvSpPr>
          <p:cNvPr id="21" name="TextBox 20"/>
          <p:cNvSpPr txBox="1"/>
          <p:nvPr/>
        </p:nvSpPr>
        <p:spPr>
          <a:xfrm>
            <a:off x="182879" y="4242155"/>
            <a:ext cx="1294699" cy="1477328"/>
          </a:xfrm>
          <a:prstGeom prst="rect">
            <a:avLst/>
          </a:prstGeom>
          <a:solidFill>
            <a:schemeClr val="accent3"/>
          </a:solidFill>
        </p:spPr>
        <p:txBody>
          <a:bodyPr wrap="square" rtlCol="0">
            <a:spAutoFit/>
          </a:bodyPr>
          <a:lstStyle/>
          <a:p>
            <a:r>
              <a:rPr lang="en-US" dirty="0" smtClean="0">
                <a:solidFill>
                  <a:schemeClr val="bg1"/>
                </a:solidFill>
              </a:rPr>
              <a:t>Sea Level Rise(SLR)</a:t>
            </a:r>
          </a:p>
          <a:p>
            <a:r>
              <a:rPr lang="en-US" dirty="0" smtClean="0">
                <a:solidFill>
                  <a:schemeClr val="bg1"/>
                </a:solidFill>
              </a:rPr>
              <a:t>estimate</a:t>
            </a:r>
          </a:p>
          <a:p>
            <a:r>
              <a:rPr lang="en-US" dirty="0">
                <a:solidFill>
                  <a:schemeClr val="bg1"/>
                </a:solidFill>
              </a:rPr>
              <a:t>f</a:t>
            </a:r>
            <a:r>
              <a:rPr lang="en-US" dirty="0" smtClean="0">
                <a:solidFill>
                  <a:schemeClr val="bg1"/>
                </a:solidFill>
              </a:rPr>
              <a:t>or </a:t>
            </a:r>
            <a:r>
              <a:rPr lang="en-US" dirty="0">
                <a:solidFill>
                  <a:schemeClr val="bg1"/>
                </a:solidFill>
              </a:rPr>
              <a:t>d</a:t>
            </a:r>
            <a:r>
              <a:rPr lang="en-US" dirty="0" smtClean="0">
                <a:solidFill>
                  <a:schemeClr val="bg1"/>
                </a:solidFill>
              </a:rPr>
              <a:t>esign </a:t>
            </a:r>
            <a:r>
              <a:rPr lang="en-US" dirty="0">
                <a:solidFill>
                  <a:schemeClr val="bg1"/>
                </a:solidFill>
              </a:rPr>
              <a:t>l</a:t>
            </a:r>
            <a:r>
              <a:rPr lang="en-US" dirty="0" smtClean="0">
                <a:solidFill>
                  <a:schemeClr val="bg1"/>
                </a:solidFill>
              </a:rPr>
              <a:t>ife</a:t>
            </a:r>
            <a:endParaRPr lang="en-US" dirty="0">
              <a:solidFill>
                <a:schemeClr val="bg1"/>
              </a:solidFill>
            </a:endParaRPr>
          </a:p>
        </p:txBody>
      </p:sp>
      <p:sp>
        <p:nvSpPr>
          <p:cNvPr id="22" name="Rectangle 21"/>
          <p:cNvSpPr/>
          <p:nvPr/>
        </p:nvSpPr>
        <p:spPr>
          <a:xfrm>
            <a:off x="1477578" y="4638443"/>
            <a:ext cx="468398" cy="707886"/>
          </a:xfrm>
          <a:prstGeom prst="rect">
            <a:avLst/>
          </a:prstGeom>
        </p:spPr>
        <p:txBody>
          <a:bodyPr wrap="none">
            <a:spAutoFit/>
          </a:bodyPr>
          <a:lstStyle/>
          <a:p>
            <a:r>
              <a:rPr lang="en-US" sz="4000" dirty="0"/>
              <a:t>&gt;</a:t>
            </a:r>
          </a:p>
        </p:txBody>
      </p:sp>
      <p:sp>
        <p:nvSpPr>
          <p:cNvPr id="23" name="Rectangle 22"/>
          <p:cNvSpPr/>
          <p:nvPr/>
        </p:nvSpPr>
        <p:spPr>
          <a:xfrm>
            <a:off x="6610386" y="4414981"/>
            <a:ext cx="468398" cy="707886"/>
          </a:xfrm>
          <a:prstGeom prst="rect">
            <a:avLst/>
          </a:prstGeom>
        </p:spPr>
        <p:txBody>
          <a:bodyPr wrap="none">
            <a:spAutoFit/>
          </a:bodyPr>
          <a:lstStyle/>
          <a:p>
            <a:r>
              <a:rPr lang="en-US" sz="4000" dirty="0"/>
              <a:t>+</a:t>
            </a:r>
          </a:p>
        </p:txBody>
      </p:sp>
    </p:spTree>
    <p:extLst>
      <p:ext uri="{BB962C8B-B14F-4D97-AF65-F5344CB8AC3E}">
        <p14:creationId xmlns:p14="http://schemas.microsoft.com/office/powerpoint/2010/main" val="402749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426875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5942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588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373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077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914400"/>
          </a:xfrm>
        </p:spPr>
        <p:txBody>
          <a:bodyPr>
            <a:normAutofit fontScale="90000"/>
          </a:bodyPr>
          <a:lstStyle/>
          <a:p>
            <a:pPr algn="ctr"/>
            <a:r>
              <a:rPr lang="en-US" b="1" dirty="0" smtClean="0">
                <a:solidFill>
                  <a:schemeClr val="accent3"/>
                </a:solidFill>
              </a:rPr>
              <a:t>Validation with 1938, 1954, and 2012 hurricanes </a:t>
            </a:r>
            <a:endParaRPr lang="en-US" b="1" dirty="0">
              <a:solidFill>
                <a:schemeClr val="accent3"/>
              </a:solidFill>
            </a:endParaRPr>
          </a:p>
        </p:txBody>
      </p:sp>
      <p:graphicFrame>
        <p:nvGraphicFramePr>
          <p:cNvPr id="4" name="Content Placeholder 3"/>
          <p:cNvGraphicFramePr>
            <a:graphicFrameLocks noGrp="1"/>
          </p:cNvGraphicFramePr>
          <p:nvPr>
            <p:ph idx="1"/>
            <p:extLst/>
          </p:nvPr>
        </p:nvGraphicFramePr>
        <p:xfrm>
          <a:off x="1752600" y="1447801"/>
          <a:ext cx="4876800" cy="22098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p:nvPr/>
        </p:nvPicPr>
        <p:blipFill>
          <a:blip r:embed="rId3" cstate="print"/>
          <a:srcRect l="29960" t="21346" r="23225" b="22448"/>
          <a:stretch>
            <a:fillRect/>
          </a:stretch>
        </p:blipFill>
        <p:spPr bwMode="auto">
          <a:xfrm>
            <a:off x="6934200" y="1295400"/>
            <a:ext cx="3200400" cy="2438400"/>
          </a:xfrm>
          <a:prstGeom prst="rect">
            <a:avLst/>
          </a:prstGeom>
          <a:noFill/>
          <a:ln w="9525">
            <a:noFill/>
            <a:miter lim="800000"/>
            <a:headEnd/>
            <a:tailEnd/>
          </a:ln>
        </p:spPr>
      </p:pic>
      <p:graphicFrame>
        <p:nvGraphicFramePr>
          <p:cNvPr id="6" name="Chart 5"/>
          <p:cNvGraphicFramePr/>
          <p:nvPr>
            <p:extLst/>
          </p:nvPr>
        </p:nvGraphicFramePr>
        <p:xfrm>
          <a:off x="1752600" y="3919247"/>
          <a:ext cx="4648200" cy="2710153"/>
        </p:xfrm>
        <a:graphic>
          <a:graphicData uri="http://schemas.openxmlformats.org/drawingml/2006/chart">
            <c:chart xmlns:c="http://schemas.openxmlformats.org/drawingml/2006/chart" xmlns:r="http://schemas.openxmlformats.org/officeDocument/2006/relationships" r:id="rId4"/>
          </a:graphicData>
        </a:graphic>
      </p:graphicFrame>
      <p:pic>
        <p:nvPicPr>
          <p:cNvPr id="7" name="Content Placeholder 3"/>
          <p:cNvPicPr>
            <a:picLocks noChangeAspect="1"/>
          </p:cNvPicPr>
          <p:nvPr/>
        </p:nvPicPr>
        <p:blipFill rotWithShape="1">
          <a:blip r:embed="rId5"/>
          <a:srcRect l="20705" t="16672" r="23634" b="15624"/>
          <a:stretch/>
        </p:blipFill>
        <p:spPr>
          <a:xfrm>
            <a:off x="6629400" y="3962400"/>
            <a:ext cx="3886200" cy="2590800"/>
          </a:xfrm>
          <a:prstGeom prst="rect">
            <a:avLst/>
          </a:prstGeom>
        </p:spPr>
      </p:pic>
    </p:spTree>
    <p:extLst>
      <p:ext uri="{BB962C8B-B14F-4D97-AF65-F5344CB8AC3E}">
        <p14:creationId xmlns:p14="http://schemas.microsoft.com/office/powerpoint/2010/main" val="114611460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TotalTime>
  <Words>1831</Words>
  <Application>Microsoft Office PowerPoint</Application>
  <PresentationFormat>Widescreen</PresentationFormat>
  <Paragraphs>323</Paragraphs>
  <Slides>39</Slides>
  <Notes>25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Calibri</vt:lpstr>
      <vt:lpstr>Calibri Light</vt:lpstr>
      <vt:lpstr>Cambria</vt:lpstr>
      <vt:lpstr>Constantia</vt:lpstr>
      <vt:lpstr>Times New Roman</vt:lpstr>
      <vt:lpstr>Wingdings 2</vt:lpstr>
      <vt:lpstr>Office Theme</vt:lpstr>
      <vt:lpstr>Flow</vt:lpstr>
      <vt:lpstr>1_Flow</vt:lpstr>
      <vt:lpstr>PowerPoint Presentation</vt:lpstr>
      <vt:lpstr>PowerPoint Presentation</vt:lpstr>
      <vt:lpstr>STORMTOOLS Initiatives</vt:lpstr>
      <vt:lpstr>PowerPoint Presentation</vt:lpstr>
      <vt:lpstr>PowerPoint Presentation</vt:lpstr>
      <vt:lpstr>PowerPoint Presentation</vt:lpstr>
      <vt:lpstr>PowerPoint Presentation</vt:lpstr>
      <vt:lpstr>PowerPoint Presentation</vt:lpstr>
      <vt:lpstr>Validation with 1938, 1954, and 2012 hurricanes </vt:lpstr>
      <vt:lpstr>FEMA flood zones associated water levels and waves</vt:lpstr>
      <vt:lpstr>FEMA - Flood Insurance Rate Maps (FIRMS)</vt:lpstr>
      <vt:lpstr>CERI Goal:</vt:lpstr>
      <vt:lpstr>PowerPoint Presentation</vt:lpstr>
      <vt:lpstr>CERI Building Blocks</vt:lpstr>
      <vt:lpstr>Army Corp Engineers-North Atlantic Comprehensive Coastal Study (NACCS) Structure Type</vt:lpstr>
      <vt:lpstr>Structure Prototypes</vt:lpstr>
      <vt:lpstr>Structural Inundation damage by structure type</vt:lpstr>
      <vt:lpstr>NOAA Sea Level Rise (SLR) Newport, RI</vt:lpstr>
      <vt:lpstr>Water levels Newport and Providence, RI, NOAA NOS COOPS</vt:lpstr>
      <vt:lpstr>CERI Applications * </vt:lpstr>
      <vt:lpstr>PowerPoint Presentation</vt:lpstr>
      <vt:lpstr>Papers on STORMTOOLS and applications</vt:lpstr>
      <vt:lpstr>RI Beach SAMP Risk Based Permitting System (June 2018) * Select design life for structure/infrastructure * Determine wind and flood risk over design life (including effects of climate change, i.e. sea level rise) (STORMTOOLs Design Elevation Maps) * Assumptions of risk based on design life selected by applicant and registered on property deed. </vt:lpstr>
      <vt:lpstr>STORMTOOLs Design Elevation Maps(SDE)</vt:lpstr>
      <vt:lpstr>SDE Maps based on upper 95% confidence limit of flooding. Why?</vt:lpstr>
      <vt:lpstr>PowerPoint Presentation</vt:lpstr>
      <vt:lpstr>SDE Numerical Modeling Framework</vt:lpstr>
      <vt:lpstr>PowerPoint Presentation</vt:lpstr>
      <vt:lpstr>PowerPoint Presentation</vt:lpstr>
      <vt:lpstr>PowerPoint Presentation</vt:lpstr>
      <vt:lpstr>PowerPoint Presentation</vt:lpstr>
      <vt:lpstr>Summary: STORMTOOL’s SDE Maps</vt:lpstr>
      <vt:lpstr>PowerPoint Presentation</vt:lpstr>
      <vt:lpstr>QUESTIONSS</vt:lpstr>
      <vt:lpstr>Risk maps based on SDE with SLR</vt:lpstr>
      <vt:lpstr>PowerPoint Presentation</vt:lpstr>
      <vt:lpstr>Structures at risk/damaged</vt:lpstr>
      <vt:lpstr>Overlay Structure Damage and Risk Maps (5 ft SLR)</vt:lpstr>
      <vt:lpstr>STORMTOOLS Design Elevation Maps- Generation Method</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 OCE Dept 2015</dc:creator>
  <cp:lastModifiedBy>1 OCE Dept 2015</cp:lastModifiedBy>
  <cp:revision>81</cp:revision>
  <dcterms:created xsi:type="dcterms:W3CDTF">2018-06-04T09:36:16Z</dcterms:created>
  <dcterms:modified xsi:type="dcterms:W3CDTF">2018-11-09T01:49:53Z</dcterms:modified>
</cp:coreProperties>
</file>