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69" r:id="rId3"/>
    <p:sldId id="264" r:id="rId4"/>
    <p:sldId id="263" r:id="rId5"/>
    <p:sldId id="270" r:id="rId6"/>
    <p:sldId id="276" r:id="rId7"/>
    <p:sldId id="272" r:id="rId8"/>
    <p:sldId id="266" r:id="rId9"/>
    <p:sldId id="267" r:id="rId10"/>
    <p:sldId id="275" r:id="rId11"/>
    <p:sldId id="268" r:id="rId12"/>
    <p:sldId id="274" r:id="rId13"/>
    <p:sldId id="277" r:id="rId14"/>
    <p:sldId id="258" r:id="rId15"/>
    <p:sldId id="259" r:id="rId16"/>
    <p:sldId id="260" r:id="rId17"/>
    <p:sldId id="261" r:id="rId18"/>
    <p:sldId id="280" r:id="rId19"/>
    <p:sldId id="281" r:id="rId20"/>
    <p:sldId id="282" r:id="rId21"/>
    <p:sldId id="278" r:id="rId22"/>
    <p:sldId id="286" r:id="rId23"/>
    <p:sldId id="287" r:id="rId24"/>
    <p:sldId id="288" r:id="rId25"/>
    <p:sldId id="293" r:id="rId26"/>
    <p:sldId id="283" r:id="rId27"/>
    <p:sldId id="289" r:id="rId28"/>
    <p:sldId id="290" r:id="rId29"/>
    <p:sldId id="284" r:id="rId30"/>
    <p:sldId id="291" r:id="rId31"/>
    <p:sldId id="292" r:id="rId32"/>
    <p:sldId id="285" r:id="rId33"/>
    <p:sldId id="295" r:id="rId34"/>
    <p:sldId id="271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BEEFC-A312-524C-BCFC-0A2D58913DBF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3429F-738D-844F-A1A3-DA7CC8C3C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79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3429F-738D-844F-A1A3-DA7CC8C3CB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3429F-738D-844F-A1A3-DA7CC8C3CB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84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0"/>
            <a:ext cx="91440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470025"/>
            <a:ext cx="9143999" cy="4530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000750"/>
            <a:ext cx="6553200" cy="857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000750"/>
            <a:ext cx="2590800" cy="857250"/>
          </a:xfrm>
        </p:spPr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The 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University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OF RHODE ISLAND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Ocean Engineering</a:t>
            </a:r>
            <a:r>
              <a:rPr lang="en-US">
                <a:solidFill>
                  <a:srgbClr val="FFF78E"/>
                </a:solidFill>
              </a:rPr>
              <a:t> 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1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126163"/>
            <a:ext cx="6553200" cy="731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26163"/>
            <a:ext cx="2590800" cy="731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78E"/>
                </a:solidFill>
                <a:latin typeface="American Typewriter"/>
                <a:ea typeface="+mn-ea"/>
                <a:cs typeface="American Typewriter"/>
              </a:defRPr>
            </a:lvl1pPr>
          </a:lstStyle>
          <a:p>
            <a:pPr>
              <a:defRPr/>
            </a:pPr>
            <a:r>
              <a:rPr lang="en-US" sz="1200"/>
              <a:t>The </a:t>
            </a:r>
          </a:p>
          <a:p>
            <a:pPr>
              <a:defRPr/>
            </a:pPr>
            <a:r>
              <a:rPr lang="en-US" sz="1200"/>
              <a:t>University</a:t>
            </a:r>
          </a:p>
          <a:p>
            <a:pPr>
              <a:defRPr/>
            </a:pPr>
            <a:r>
              <a:rPr lang="en-US"/>
              <a:t>OF RHODE ISLAND</a:t>
            </a:r>
          </a:p>
          <a:p>
            <a:pPr>
              <a:defRPr/>
            </a:pPr>
            <a:r>
              <a:rPr lang="en-US"/>
              <a:t>Ocean Engineering</a:t>
            </a:r>
            <a:r>
              <a:rPr lang="en-US">
                <a:latin typeface="+mn-lt"/>
                <a:cs typeface="+mn-cs"/>
              </a:rPr>
              <a:t> 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c-uri.maps.arcgis.com/apps/MapSeries/index.html?appid=9b85db9b7aaa400cac1a3cb404a96be8" TargetMode="External"/><Relationship Id="rId4" Type="http://schemas.openxmlformats.org/officeDocument/2006/relationships/hyperlink" Target="https://crc-uri.maps.arcgis.com/apps/MapSeries/index.html?appid=3ba5c4d9c0744392bec2f4afb6ee2286" TargetMode="External"/><Relationship Id="rId5" Type="http://schemas.openxmlformats.org/officeDocument/2006/relationships/hyperlink" Target="http://www.beachsamp.org/stormtools/" TargetMode="External"/><Relationship Id="rId6" Type="http://schemas.openxmlformats.org/officeDocument/2006/relationships/hyperlink" Target="http://www.rigis.org/data/stormtools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rc-uri.maps.arcgis.com/home/index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rc-uri.maps.arcgis.com/apps/MapSeries/index.html?appid=9b85db9b7aaa400cac1a3cb404a96be8" TargetMode="External"/><Relationship Id="rId3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hyperlink" Target="https://crc-uri.maps.arcgis.com/apps/MapSeries/index.html?appid=9b85db9b7aaa400cac1a3cb404a96be8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rc-uri.maps.arcgis.com/apps/MapSeries/index.html?appid=9b85db9b7aaa400cac1a3cb404a96be8" TargetMode="External"/><Relationship Id="rId3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oast.noaa.gov/digitalcoast/tools/curve.html" TargetMode="Externa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" y="-1231"/>
            <a:ext cx="9144001" cy="1470025"/>
          </a:xfrm>
        </p:spPr>
        <p:txBody>
          <a:bodyPr/>
          <a:lstStyle/>
          <a:p>
            <a:r>
              <a:rPr lang="en-US" dirty="0" smtClean="0"/>
              <a:t>TRAINING</a:t>
            </a:r>
            <a:br>
              <a:rPr lang="en-US" dirty="0" smtClean="0"/>
            </a:br>
            <a:r>
              <a:rPr lang="en-US" dirty="0" smtClean="0"/>
              <a:t>ACCESS TO SDE MAPS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600" dirty="0" smtClean="0">
                <a:solidFill>
                  <a:schemeClr val="bg1"/>
                </a:solidFill>
              </a:rPr>
              <a:t>General  </a:t>
            </a:r>
            <a:r>
              <a:rPr lang="en-US" sz="1600" dirty="0">
                <a:solidFill>
                  <a:schemeClr val="bg1"/>
                </a:solidFill>
              </a:rPr>
              <a:t>access to CERI and SDE maps: </a:t>
            </a:r>
          </a:p>
          <a:p>
            <a:pPr algn="l"/>
            <a:r>
              <a:rPr lang="en-US" sz="1600" u="sng" dirty="0" smtClean="0">
                <a:solidFill>
                  <a:schemeClr val="bg1"/>
                </a:solidFill>
                <a:hlinkClick r:id="rId2"/>
              </a:rPr>
              <a:t>https://crc-uri.maps.arcgis.com/home/index.html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l"/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r>
              <a:rPr lang="en-US" sz="1600" dirty="0" smtClean="0">
                <a:solidFill>
                  <a:srgbClr val="0F1A5E"/>
                </a:solidFill>
              </a:rPr>
              <a:t>Access to SDE Narragansett Bay</a:t>
            </a:r>
          </a:p>
          <a:p>
            <a:pPr algn="l"/>
            <a:r>
              <a:rPr lang="en-US" sz="1600" u="sng" dirty="0" smtClean="0">
                <a:hlinkClick r:id="rId3"/>
              </a:rPr>
              <a:t>https://crc-uri.maps.arcgis.com/apps/MapSeries/index.html?appid=9b85db9b7aaa400cac1a3cb404a96be8</a:t>
            </a:r>
            <a:r>
              <a:rPr lang="en-US" sz="1600" dirty="0" smtClean="0"/>
              <a:t> </a:t>
            </a:r>
          </a:p>
          <a:p>
            <a:pPr algn="l"/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r>
              <a:rPr lang="en-US" sz="1600" dirty="0" smtClean="0">
                <a:solidFill>
                  <a:srgbClr val="0F1A5E"/>
                </a:solidFill>
              </a:rPr>
              <a:t>Access </a:t>
            </a:r>
            <a:r>
              <a:rPr lang="en-US" sz="1600" dirty="0">
                <a:solidFill>
                  <a:srgbClr val="0F1A5E"/>
                </a:solidFill>
              </a:rPr>
              <a:t>to SDE South Coast</a:t>
            </a:r>
          </a:p>
          <a:p>
            <a:pPr algn="l"/>
            <a:r>
              <a:rPr lang="en-US" sz="1600" dirty="0" smtClean="0">
                <a:solidFill>
                  <a:srgbClr val="0F1A5E"/>
                </a:solidFill>
                <a:hlinkClick r:id="rId4"/>
              </a:rPr>
              <a:t>https</a:t>
            </a:r>
            <a:r>
              <a:rPr lang="en-US" sz="1600" dirty="0">
                <a:solidFill>
                  <a:srgbClr val="0F1A5E"/>
                </a:solidFill>
                <a:hlinkClick r:id="rId4"/>
              </a:rPr>
              <a:t>://crc-uri.maps.arcgis.com/apps/MapSeries/index.html?appid=</a:t>
            </a:r>
            <a:r>
              <a:rPr lang="en-US" sz="1600" dirty="0" smtClean="0">
                <a:solidFill>
                  <a:srgbClr val="0F1A5E"/>
                </a:solidFill>
                <a:hlinkClick r:id="rId4"/>
              </a:rPr>
              <a:t>3ba5c4d9c0744392bec2f4afb6ee2286</a:t>
            </a:r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endParaRPr lang="en-US" sz="1600" dirty="0">
              <a:solidFill>
                <a:srgbClr val="0F1A5E"/>
              </a:solidFill>
            </a:endParaRPr>
          </a:p>
          <a:p>
            <a:pPr algn="l"/>
            <a:r>
              <a:rPr lang="en-US" sz="1600" dirty="0">
                <a:solidFill>
                  <a:srgbClr val="0F1A5E"/>
                </a:solidFill>
              </a:rPr>
              <a:t>Access to STORMTOOLs maps</a:t>
            </a:r>
          </a:p>
          <a:p>
            <a:pPr algn="l"/>
            <a:r>
              <a:rPr lang="en-US" sz="1600" u="sng" dirty="0" smtClean="0">
                <a:hlinkClick r:id="rId5"/>
              </a:rPr>
              <a:t>http</a:t>
            </a:r>
            <a:r>
              <a:rPr lang="en-US" sz="1600" u="sng" dirty="0">
                <a:hlinkClick r:id="rId5"/>
              </a:rPr>
              <a:t>://www.beachsamp.org/stormtools/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/>
              <a:t> </a:t>
            </a:r>
          </a:p>
          <a:p>
            <a:pPr algn="l"/>
            <a:r>
              <a:rPr lang="en-US" sz="1600" i="1" dirty="0"/>
              <a:t> </a:t>
            </a:r>
            <a:endParaRPr lang="en-US" sz="1600" dirty="0"/>
          </a:p>
          <a:p>
            <a:pPr algn="l"/>
            <a:r>
              <a:rPr lang="en-US" sz="1600" dirty="0" smtClean="0">
                <a:solidFill>
                  <a:srgbClr val="0F1A5E"/>
                </a:solidFill>
              </a:rPr>
              <a:t>REFERENCE MATERIAL</a:t>
            </a:r>
            <a:r>
              <a:rPr lang="en-US" sz="1600" i="1" dirty="0" smtClean="0">
                <a:solidFill>
                  <a:srgbClr val="0F1A5E"/>
                </a:solidFill>
              </a:rPr>
              <a:t>   </a:t>
            </a:r>
            <a:r>
              <a:rPr lang="en-US" sz="1600" i="1" dirty="0"/>
              <a:t>at </a:t>
            </a:r>
            <a:endParaRPr lang="en-US" sz="1600" i="1" dirty="0" smtClean="0"/>
          </a:p>
          <a:p>
            <a:pPr algn="l"/>
            <a:r>
              <a:rPr lang="en-US" sz="1600" i="1" u="sng" dirty="0" smtClean="0">
                <a:hlinkClick r:id="rId6"/>
              </a:rPr>
              <a:t>http</a:t>
            </a:r>
            <a:r>
              <a:rPr lang="en-US" sz="1600" i="1" u="sng" dirty="0">
                <a:hlinkClick r:id="rId6"/>
              </a:rPr>
              <a:t>://www.rigis.org/data/stormtools</a:t>
            </a:r>
            <a:r>
              <a:rPr lang="en-US" sz="1600" i="1" dirty="0"/>
              <a:t> </a:t>
            </a:r>
            <a:endParaRPr lang="en-US" sz="1600" dirty="0"/>
          </a:p>
          <a:p>
            <a:pPr algn="l"/>
            <a:endParaRPr lang="en-US" sz="1600" dirty="0" smtClean="0"/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endParaRPr lang="en-US" sz="1600" b="1" dirty="0">
              <a:solidFill>
                <a:srgbClr val="0F1A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FEMA BFE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" y="1935294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NB_south pavillon_FEMA_BF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21" y="1935294"/>
            <a:ext cx="9336040" cy="45307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111523" y="4124547"/>
            <a:ext cx="1993054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1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-138323"/>
            <a:ext cx="9144001" cy="1470025"/>
          </a:xfrm>
        </p:spPr>
        <p:txBody>
          <a:bodyPr/>
          <a:lstStyle/>
          <a:p>
            <a:r>
              <a:rPr lang="en-US" dirty="0" smtClean="0"/>
              <a:t>CASE STUDY 1 SUMMARY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B_south pavillon_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37337"/>
            <a:ext cx="9191942" cy="384846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129386"/>
              </p:ext>
            </p:extLst>
          </p:nvPr>
        </p:nvGraphicFramePr>
        <p:xfrm>
          <a:off x="-37727" y="4599783"/>
          <a:ext cx="9181725" cy="2620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630"/>
                <a:gridCol w="1521619"/>
                <a:gridCol w="1521619"/>
                <a:gridCol w="1521619"/>
                <a:gridCol w="1521619"/>
                <a:gridCol w="1521619"/>
              </a:tblGrid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BFE</a:t>
                      </a:r>
                    </a:p>
                    <a:p>
                      <a:r>
                        <a:rPr lang="en-US" dirty="0" smtClean="0"/>
                        <a:t> 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 CREST 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SURGE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 DEPTH  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TOPO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100-y today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14.8   (4.5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    (0.5 m)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 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     (4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  (2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8.2 (2.5 m)</a:t>
                      </a:r>
                      <a:endParaRPr lang="en-US" dirty="0"/>
                    </a:p>
                  </a:txBody>
                  <a:tcPr/>
                </a:tc>
              </a:tr>
              <a:tr h="69548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100-y 2070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NOAA High Scenario</a:t>
                      </a: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5ft SLR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23.4   (7.1 m)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    (1.6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 + 5 = 18 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   (5.5</a:t>
                      </a:r>
                      <a:r>
                        <a:rPr lang="en-US" baseline="0" dirty="0" smtClean="0"/>
                        <a:t>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15.2 (4.6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8.2 </a:t>
                      </a:r>
                      <a:r>
                        <a:rPr lang="en-US" dirty="0" smtClean="0"/>
                        <a:t>(2.5 m)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426079">
                <a:tc>
                  <a:txBody>
                    <a:bodyPr/>
                    <a:lstStyle/>
                    <a:p>
                      <a:r>
                        <a:rPr lang="en-US" dirty="0" smtClean="0"/>
                        <a:t>FEMA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     (4.6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 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NB_south pavillon_shoreline_5f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21199"/>
          <a:stretch/>
        </p:blipFill>
        <p:spPr>
          <a:xfrm>
            <a:off x="6645609" y="1137337"/>
            <a:ext cx="2498391" cy="363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" y="0"/>
            <a:ext cx="9144001" cy="1470025"/>
          </a:xfrm>
        </p:spPr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" y="6283604"/>
            <a:ext cx="92170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FFFF"/>
                </a:solidFill>
                <a:hlinkClick r:id="rId2"/>
              </a:rPr>
              <a:t>https://crc-uri.maps.arcgis.com/apps/MapSeries/index.html?appid=9b85db9b7aaa400cac1a3cb404a96be8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endParaRPr lang="en-US" sz="1400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CT_VIEW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>
          <a:xfrm>
            <a:off x="-3" y="1087722"/>
            <a:ext cx="9144000" cy="454327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5062"/>
            <a:ext cx="9162859" cy="1638542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How would the bridge be exposed to the “100-year storm if it would occur today?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Water depth, wave elevation, BFE?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If the same storm would occur in 25 years from now, how would it impact the site?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Will the bridge be affected by SLR in 25 year?</a:t>
            </a:r>
          </a:p>
        </p:txBody>
      </p:sp>
      <p:sp>
        <p:nvSpPr>
          <p:cNvPr id="8" name="Oval 7"/>
          <p:cNvSpPr/>
          <p:nvPr/>
        </p:nvSpPr>
        <p:spPr>
          <a:xfrm>
            <a:off x="4654912" y="1779338"/>
            <a:ext cx="1031106" cy="88652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94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</a:t>
            </a:r>
            <a:br>
              <a:rPr lang="en-US" dirty="0" smtClean="0"/>
            </a:br>
            <a:r>
              <a:rPr lang="en-US" dirty="0" smtClean="0"/>
              <a:t>FEMA BFE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55802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T_FEM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/>
          <a:stretch/>
        </p:blipFill>
        <p:spPr>
          <a:xfrm>
            <a:off x="0" y="2188021"/>
            <a:ext cx="9144000" cy="43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7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</a:t>
            </a:r>
            <a:r>
              <a:rPr lang="en-US" dirty="0" smtClean="0"/>
              <a:t>SDE BFE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25555"/>
            <a:ext cx="9097633" cy="42792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Y-STORM SURGE (95% UPPER CONFIDENCE INTERVAL) + WAVE CREST</a:t>
            </a:r>
          </a:p>
          <a:p>
            <a:r>
              <a:rPr lang="en-US" dirty="0" smtClean="0"/>
              <a:t>100-Y DUNE PROFILE BASED ON XBEACH</a:t>
            </a:r>
            <a:endParaRPr lang="en-US" dirty="0"/>
          </a:p>
        </p:txBody>
      </p:sp>
      <p:pic>
        <p:nvPicPr>
          <p:cNvPr id="7" name="Picture 6" descr="CT_SDS_SLR0_BF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/>
          <a:stretch/>
        </p:blipFill>
        <p:spPr>
          <a:xfrm>
            <a:off x="0" y="1590716"/>
            <a:ext cx="9144000" cy="45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2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SDE </a:t>
            </a:r>
            <a:r>
              <a:rPr lang="en-US" dirty="0" smtClean="0"/>
              <a:t>SURGE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05269"/>
            <a:ext cx="9143999" cy="41954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" y="6211669"/>
            <a:ext cx="625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100 Y-STORM SURGE (95% UPPER CONFIDENCE INTERVAL)</a:t>
            </a:r>
          </a:p>
          <a:p>
            <a:r>
              <a:rPr lang="en-US" dirty="0" smtClean="0"/>
              <a:t>BASED ON NAACS DATA </a:t>
            </a:r>
            <a:endParaRPr lang="en-US" dirty="0"/>
          </a:p>
        </p:txBody>
      </p:sp>
      <p:pic>
        <p:nvPicPr>
          <p:cNvPr id="6" name="Picture 5" descr="CT_SDS_SLR0_sur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/>
        </p:blipFill>
        <p:spPr>
          <a:xfrm>
            <a:off x="-2" y="1712483"/>
            <a:ext cx="9248528" cy="46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4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SDE </a:t>
            </a:r>
            <a:r>
              <a:rPr lang="en-US" dirty="0" smtClean="0"/>
              <a:t>WAVE CREST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60516"/>
            <a:ext cx="9144000" cy="41402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" y="6211669"/>
            <a:ext cx="6207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WAVE CREST = MEAN 1% HIGHEST WAVE</a:t>
            </a:r>
          </a:p>
          <a:p>
            <a:r>
              <a:rPr lang="en-US" dirty="0" smtClean="0"/>
              <a:t> RESULT OF STWAVE MODEL ON HIGH RESOLUTION GRID (10 m)</a:t>
            </a:r>
            <a:endParaRPr lang="en-US" dirty="0"/>
          </a:p>
        </p:txBody>
      </p:sp>
      <p:pic>
        <p:nvPicPr>
          <p:cNvPr id="6" name="Picture 5" descr="CT_SDS_SLR0_WaveCre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069"/>
            <a:ext cx="9144000" cy="44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2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</a:t>
            </a:r>
            <a:br>
              <a:rPr lang="en-US" dirty="0" smtClean="0"/>
            </a:br>
            <a:r>
              <a:rPr lang="en-US" dirty="0" smtClean="0"/>
              <a:t>SDE </a:t>
            </a:r>
            <a:r>
              <a:rPr lang="en-US" dirty="0" smtClean="0"/>
              <a:t>WATER DEPTH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982981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CT_SDS_SLR0_dep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345022"/>
            <a:ext cx="9144000" cy="43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SDE </a:t>
            </a:r>
            <a:r>
              <a:rPr lang="en-US" dirty="0" smtClean="0"/>
              <a:t>BFE - 2FT SLR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05269"/>
            <a:ext cx="9143999" cy="4195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T_SDS_SLR2_BF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793"/>
            <a:ext cx="9144000" cy="44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3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SDE </a:t>
            </a:r>
            <a:r>
              <a:rPr lang="en-US" dirty="0" smtClean="0"/>
              <a:t>WAVE CREST - 2FT SLR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05269"/>
            <a:ext cx="9143999" cy="4195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CT_SDS_SLR2_WaveCre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494"/>
            <a:ext cx="9144000" cy="44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B_south pavillon_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991010"/>
            <a:ext cx="9144001" cy="3828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" y="0"/>
            <a:ext cx="9144001" cy="1470025"/>
          </a:xfrm>
        </p:spPr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" y="4108157"/>
            <a:ext cx="9144002" cy="2175447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How would the Narragansett South </a:t>
            </a:r>
            <a:r>
              <a:rPr lang="en-US" sz="1600" dirty="0" err="1" smtClean="0">
                <a:solidFill>
                  <a:schemeClr val="bg1"/>
                </a:solidFill>
              </a:rPr>
              <a:t>pavillon</a:t>
            </a:r>
            <a:r>
              <a:rPr lang="en-US" sz="1600" dirty="0" smtClean="0">
                <a:solidFill>
                  <a:schemeClr val="bg1"/>
                </a:solidFill>
              </a:rPr>
              <a:t> be impacted by the “100-year” storm if it would occur today?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Water depth, wave elevation, BFE?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If the same storm would occur in 50 years from now, how would it impact the </a:t>
            </a:r>
            <a:r>
              <a:rPr lang="en-US" sz="1600" dirty="0">
                <a:solidFill>
                  <a:schemeClr val="bg1"/>
                </a:solidFill>
              </a:rPr>
              <a:t>Narragansett South </a:t>
            </a:r>
            <a:r>
              <a:rPr lang="en-US" sz="1600" dirty="0" err="1" smtClean="0">
                <a:solidFill>
                  <a:schemeClr val="bg1"/>
                </a:solidFill>
              </a:rPr>
              <a:t>pavillon</a:t>
            </a:r>
            <a:r>
              <a:rPr lang="en-US" sz="1600" dirty="0" smtClean="0">
                <a:solidFill>
                  <a:schemeClr val="bg1"/>
                </a:solidFill>
              </a:rPr>
              <a:t>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How are these predicted water level values comparing with FEMA’s values?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Where would be the shoreline in 50 years assuming no remediation and NOAA’s high </a:t>
            </a:r>
            <a:r>
              <a:rPr lang="en-US" sz="1800" dirty="0" smtClean="0">
                <a:solidFill>
                  <a:schemeClr val="bg1"/>
                </a:solidFill>
              </a:rPr>
              <a:t>scenario?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" y="6283604"/>
            <a:ext cx="921709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FFFF"/>
                </a:solidFill>
                <a:hlinkClick r:id="rId3"/>
              </a:rPr>
              <a:t>https://crc-uri.maps.arcgis.com/apps/MapSeries/index.html?appid=9b85db9b7aaa400cac1a3cb404a96be8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12449" y="2508678"/>
            <a:ext cx="1031106" cy="88652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2 </a:t>
            </a:r>
            <a:br>
              <a:rPr lang="en-US" dirty="0" smtClean="0"/>
            </a:br>
            <a:r>
              <a:rPr lang="en-US" dirty="0" smtClean="0"/>
              <a:t>CHARLESTOWN BRIDGE NINIGRET-GREEN HILL SDE </a:t>
            </a:r>
            <a:r>
              <a:rPr lang="en-US" dirty="0" smtClean="0"/>
              <a:t>WATER DEPTH - 2FT SLR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805269"/>
            <a:ext cx="9143999" cy="419548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T_SDS_SLR2_dept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119"/>
            <a:ext cx="9144000" cy="45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5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-138323"/>
            <a:ext cx="9144001" cy="1470025"/>
          </a:xfrm>
        </p:spPr>
        <p:txBody>
          <a:bodyPr/>
          <a:lstStyle/>
          <a:p>
            <a:r>
              <a:rPr lang="en-US" dirty="0" smtClean="0"/>
              <a:t>CASE STUDY 2 SUMMARY </a:t>
            </a:r>
            <a:br>
              <a:rPr lang="en-US" dirty="0" smtClean="0"/>
            </a:br>
            <a:r>
              <a:rPr lang="en-US" dirty="0" smtClean="0"/>
              <a:t>CHARLESTOWN BRIDGE NINIGRET-GREEN HILL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T_VIEW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68828"/>
            <a:ext cx="9144000" cy="51008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042739"/>
              </p:ext>
            </p:extLst>
          </p:nvPr>
        </p:nvGraphicFramePr>
        <p:xfrm>
          <a:off x="2" y="5139798"/>
          <a:ext cx="9181725" cy="179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630"/>
                <a:gridCol w="1521619"/>
                <a:gridCol w="1521619"/>
                <a:gridCol w="1521619"/>
                <a:gridCol w="1521619"/>
                <a:gridCol w="1521619"/>
              </a:tblGrid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BFE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 CREST 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SURGE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 DEPTH [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TOPO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100-y today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13.9  ( 4.2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   ( 0.15 m)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13.4      ( 4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7.5  (  2.3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6.4 ( 1.9 m)</a:t>
                      </a:r>
                      <a:endParaRPr lang="en-US" dirty="0"/>
                    </a:p>
                  </a:txBody>
                  <a:tcPr/>
                </a:tc>
              </a:tr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100-y in 2045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17.3  ( 5.3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    ( 0.6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13.4+</a:t>
                      </a:r>
                      <a:r>
                        <a:rPr lang="en-US" baseline="0" dirty="0" smtClean="0"/>
                        <a:t>2(4.7m)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10.9  (3.3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6.4 ( 1.9 m)</a:t>
                      </a:r>
                    </a:p>
                  </a:txBody>
                  <a:tcPr/>
                </a:tc>
              </a:tr>
              <a:tr h="426079">
                <a:tc>
                  <a:txBody>
                    <a:bodyPr/>
                    <a:lstStyle/>
                    <a:p>
                      <a:r>
                        <a:rPr lang="en-US" dirty="0" smtClean="0"/>
                        <a:t>FEMA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      (4.3 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A 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0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F1A5E"/>
                </a:solidFill>
              </a:rPr>
              <a:t>IS  SLR AFFECTING THE VULNERABILITY OF THE SITE? How much?</a:t>
            </a: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IS WAVES EXPOSURE A SIGNIFICANT FACTOR IN THE SITE VULNERABILITY? What fraction of surge ?</a:t>
            </a:r>
            <a:endParaRPr lang="en-US" dirty="0">
              <a:solidFill>
                <a:srgbClr val="0F1A5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2699" y="3244334"/>
            <a:ext cx="2058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Fields Point, RI, USA</a:t>
            </a:r>
            <a:endParaRPr lang="en-US" dirty="0"/>
          </a:p>
        </p:txBody>
      </p:sp>
      <p:pic>
        <p:nvPicPr>
          <p:cNvPr id="5" name="Picture 4" descr="SDE_FIELDPOINT_VIEW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868391"/>
            <a:ext cx="9144000" cy="3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9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FIELDS POINT WATER TREATMENT PLANT</a:t>
            </a:r>
            <a:br>
              <a:rPr lang="en-US" dirty="0" smtClean="0"/>
            </a:br>
            <a:r>
              <a:rPr lang="en-US" dirty="0" smtClean="0"/>
              <a:t>SDE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FP_SDE_SLR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59845"/>
            <a:ext cx="9144000" cy="45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7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FIELDS POINT WATER TREATMENT PLANT</a:t>
            </a:r>
            <a:br>
              <a:rPr lang="en-US" dirty="0" smtClean="0"/>
            </a:br>
            <a:r>
              <a:rPr lang="en-US" dirty="0" smtClean="0"/>
              <a:t>WAVE CREST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FP_SDE_SLR0 _wave cre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5" y="1937603"/>
            <a:ext cx="9144000" cy="46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FIELDS POINT WATER TREATMENT PLANT</a:t>
            </a:r>
            <a:br>
              <a:rPr lang="en-US" dirty="0" smtClean="0"/>
            </a:br>
            <a:r>
              <a:rPr lang="en-US" dirty="0" smtClean="0"/>
              <a:t>SURGE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FP_SDE_SLR0_SUR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0025"/>
            <a:ext cx="9144000" cy="46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FIELDS POINT WATER TREATMENT PLANT</a:t>
            </a:r>
            <a:br>
              <a:rPr lang="en-US" dirty="0" smtClean="0"/>
            </a:br>
            <a:r>
              <a:rPr lang="en-US" dirty="0" smtClean="0"/>
              <a:t>WATER DEPTH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FP_WATERDEPTH_SLR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300"/>
            <a:ext cx="9144000" cy="46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FIELDS POINT WATER TREATMENT PLANT</a:t>
            </a:r>
            <a:br>
              <a:rPr lang="en-US" dirty="0" smtClean="0"/>
            </a:br>
            <a:r>
              <a:rPr lang="en-US" dirty="0" smtClean="0"/>
              <a:t>SDE - 5FT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FP_SDE_SLR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116"/>
            <a:ext cx="9144000" cy="46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br>
              <a:rPr lang="en-US" dirty="0" smtClean="0"/>
            </a:br>
            <a:r>
              <a:rPr lang="en-US" dirty="0" smtClean="0"/>
              <a:t>WAVE CREST - 5 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FP_SDE_SLR5 _wave cre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" y="1777779"/>
            <a:ext cx="9144000" cy="46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9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br>
              <a:rPr lang="en-US" dirty="0" smtClean="0"/>
            </a:br>
            <a:r>
              <a:rPr lang="en-US" dirty="0" smtClean="0"/>
              <a:t>WATER DEPTH - 5FT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" y="1973018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FP_WATERDEPTH_SLR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746217"/>
            <a:ext cx="9144000" cy="46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3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- </a:t>
            </a:r>
            <a:r>
              <a:rPr lang="en-US" dirty="0" smtClean="0"/>
              <a:t>BFE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589406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" y="6120131"/>
            <a:ext cx="91440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rgbClr val="FFFFFF"/>
                </a:solidFill>
                <a:hlinkClick r:id="rId2"/>
              </a:rPr>
              <a:t>https://crc-uri.maps.arcgis.com/apps/MapSeries/index.html?appid=9b85db9b7aaa400cac1a3cb404a96be8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endParaRPr lang="en-US" sz="1400" dirty="0" smtClean="0">
              <a:solidFill>
                <a:srgbClr val="FFFFFF"/>
              </a:solidFill>
            </a:endParaRP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 descr="NB_south pavillon_SDE_SLR0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r="2680"/>
          <a:stretch/>
        </p:blipFill>
        <p:spPr>
          <a:xfrm>
            <a:off x="-2" y="1589406"/>
            <a:ext cx="9097632" cy="458681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584671" y="3324812"/>
            <a:ext cx="2149290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br>
              <a:rPr lang="en-US" dirty="0" smtClean="0"/>
            </a:br>
            <a:r>
              <a:rPr lang="en-US" dirty="0" smtClean="0"/>
              <a:t>SDE -10 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FP_SDE_SLR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8377"/>
            <a:ext cx="9144000" cy="460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5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br>
              <a:rPr lang="en-US" dirty="0" smtClean="0"/>
            </a:br>
            <a:r>
              <a:rPr lang="en-US" dirty="0" smtClean="0"/>
              <a:t>WAVE CREST - 10 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06652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FP_SDE_SLR10 _wave cre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679"/>
            <a:ext cx="9144000" cy="44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7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3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br>
              <a:rPr lang="en-US" dirty="0" smtClean="0"/>
            </a:br>
            <a:r>
              <a:rPr lang="en-US" dirty="0" smtClean="0"/>
              <a:t>WATER DEPTH - 10FT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954077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FP_WATERDEPTH_SLR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819"/>
            <a:ext cx="9144000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1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-138323"/>
            <a:ext cx="9144001" cy="1470025"/>
          </a:xfrm>
        </p:spPr>
        <p:txBody>
          <a:bodyPr/>
          <a:lstStyle/>
          <a:p>
            <a:r>
              <a:rPr lang="en-US" dirty="0" smtClean="0"/>
              <a:t>CASE STUDY 3 SUMMARY </a:t>
            </a:r>
            <a:br>
              <a:rPr lang="en-US" dirty="0" smtClean="0"/>
            </a:br>
            <a:r>
              <a:rPr lang="en-US" dirty="0" smtClean="0"/>
              <a:t>FIELDS POINT WATER TREATMENT PLANT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166778"/>
              </p:ext>
            </p:extLst>
          </p:nvPr>
        </p:nvGraphicFramePr>
        <p:xfrm>
          <a:off x="2" y="4733375"/>
          <a:ext cx="9181725" cy="2223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3630"/>
                <a:gridCol w="1521619"/>
                <a:gridCol w="1521619"/>
                <a:gridCol w="1601207"/>
                <a:gridCol w="1442031"/>
                <a:gridCol w="1521619"/>
              </a:tblGrid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Scenario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BFE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 CREST 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SURGE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WATER</a:t>
                      </a:r>
                      <a:r>
                        <a:rPr lang="en-US" baseline="0" dirty="0" smtClean="0"/>
                        <a:t> DEPTH [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TOPO </a:t>
                      </a:r>
                    </a:p>
                    <a:p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100-y today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     ( 5.5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    ( 0.1 m)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       (5.4m)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9.2    ( 2.8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8.8 ( 2.7 m)</a:t>
                      </a:r>
                      <a:endParaRPr lang="en-US" dirty="0"/>
                    </a:p>
                  </a:txBody>
                  <a:tcPr/>
                </a:tc>
              </a:tr>
              <a:tr h="345849">
                <a:tc>
                  <a:txBody>
                    <a:bodyPr/>
                    <a:lstStyle/>
                    <a:p>
                      <a:r>
                        <a:rPr lang="en-US" dirty="0" smtClean="0"/>
                        <a:t>100-y in 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24.2  ( 7.4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    ( 0.5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17.6+</a:t>
                      </a:r>
                      <a:r>
                        <a:rPr lang="en-US" baseline="0" dirty="0" smtClean="0"/>
                        <a:t>5  (6.9m)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15.4  ( 4.7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8.8 ( 2.7 m)</a:t>
                      </a:r>
                      <a:endParaRPr lang="en-US" dirty="0"/>
                    </a:p>
                  </a:txBody>
                  <a:tcPr/>
                </a:tc>
              </a:tr>
              <a:tr h="4260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30.1  ( 9.2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   ( 0.8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17.6+10(8.4m)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21.3  ( 6.5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8.8 ( 2.7 m)</a:t>
                      </a:r>
                    </a:p>
                  </a:txBody>
                  <a:tcPr/>
                </a:tc>
              </a:tr>
              <a:tr h="426079">
                <a:tc>
                  <a:txBody>
                    <a:bodyPr/>
                    <a:lstStyle/>
                    <a:p>
                      <a:r>
                        <a:rPr lang="en-US" dirty="0" smtClean="0"/>
                        <a:t>FEMA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12     (3.7 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A ZONE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SDE_FIELDPT_WATERLEVEL_SUMMAR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0025"/>
            <a:ext cx="2973861" cy="3175679"/>
          </a:xfrm>
          <a:prstGeom prst="rect">
            <a:avLst/>
          </a:prstGeom>
        </p:spPr>
      </p:pic>
      <p:pic>
        <p:nvPicPr>
          <p:cNvPr id="7" name="Picture 6" descr="SDE_FIELDPOINT_VIEW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29" y="1545537"/>
            <a:ext cx="6368971" cy="27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5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Other sites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F1A5E"/>
                </a:solidFill>
              </a:rPr>
              <a:t>NOAA SLR </a:t>
            </a:r>
            <a:r>
              <a:rPr lang="en-US" dirty="0">
                <a:solidFill>
                  <a:srgbClr val="0F1A5E"/>
                </a:solidFill>
              </a:rPr>
              <a:t>viewer </a:t>
            </a:r>
            <a:r>
              <a:rPr lang="en-US" dirty="0" smtClean="0">
                <a:solidFill>
                  <a:srgbClr val="0F1A5E"/>
                </a:solidFill>
              </a:rPr>
              <a:t>:</a:t>
            </a: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https</a:t>
            </a:r>
            <a:r>
              <a:rPr lang="en-US" dirty="0">
                <a:solidFill>
                  <a:srgbClr val="0F1A5E"/>
                </a:solidFill>
              </a:rPr>
              <a:t>://</a:t>
            </a:r>
            <a:r>
              <a:rPr lang="en-US" dirty="0" err="1">
                <a:solidFill>
                  <a:srgbClr val="0F1A5E"/>
                </a:solidFill>
              </a:rPr>
              <a:t>coast.noaa.gov</a:t>
            </a:r>
            <a:r>
              <a:rPr lang="en-US" dirty="0">
                <a:solidFill>
                  <a:srgbClr val="0F1A5E"/>
                </a:solidFill>
              </a:rPr>
              <a:t>/</a:t>
            </a:r>
            <a:r>
              <a:rPr lang="en-US" dirty="0" err="1">
                <a:solidFill>
                  <a:srgbClr val="0F1A5E"/>
                </a:solidFill>
              </a:rPr>
              <a:t>slr</a:t>
            </a:r>
            <a:r>
              <a:rPr lang="en-US" dirty="0" smtClean="0">
                <a:solidFill>
                  <a:srgbClr val="0F1A5E"/>
                </a:solidFill>
              </a:rPr>
              <a:t>/</a:t>
            </a:r>
          </a:p>
          <a:p>
            <a:pPr algn="l"/>
            <a:endParaRPr lang="en-US" dirty="0">
              <a:solidFill>
                <a:srgbClr val="0F1A5E"/>
              </a:solidFill>
            </a:endParaRP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Sea level </a:t>
            </a:r>
            <a:r>
              <a:rPr lang="en-US" dirty="0">
                <a:solidFill>
                  <a:srgbClr val="0F1A5E"/>
                </a:solidFill>
              </a:rPr>
              <a:t>change calculator </a:t>
            </a:r>
            <a:endParaRPr lang="en-US" dirty="0" smtClean="0">
              <a:solidFill>
                <a:srgbClr val="0F1A5E"/>
              </a:solidFill>
            </a:endParaRP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https</a:t>
            </a:r>
            <a:r>
              <a:rPr lang="en-US" dirty="0">
                <a:solidFill>
                  <a:srgbClr val="0F1A5E"/>
                </a:solidFill>
              </a:rPr>
              <a:t>://</a:t>
            </a:r>
            <a:r>
              <a:rPr lang="en-US" dirty="0" err="1">
                <a:solidFill>
                  <a:srgbClr val="0F1A5E"/>
                </a:solidFill>
              </a:rPr>
              <a:t>coast.noaa.gov</a:t>
            </a:r>
            <a:r>
              <a:rPr lang="en-US" dirty="0">
                <a:solidFill>
                  <a:srgbClr val="0F1A5E"/>
                </a:solidFill>
              </a:rPr>
              <a:t>/</a:t>
            </a:r>
            <a:r>
              <a:rPr lang="en-US" dirty="0" err="1">
                <a:solidFill>
                  <a:srgbClr val="0F1A5E"/>
                </a:solidFill>
              </a:rPr>
              <a:t>digitalcoast</a:t>
            </a:r>
            <a:r>
              <a:rPr lang="en-US" dirty="0">
                <a:solidFill>
                  <a:srgbClr val="0F1A5E"/>
                </a:solidFill>
              </a:rPr>
              <a:t>/tools/</a:t>
            </a:r>
            <a:r>
              <a:rPr lang="en-US" dirty="0" err="1">
                <a:solidFill>
                  <a:srgbClr val="0F1A5E"/>
                </a:solidFill>
              </a:rPr>
              <a:t>curve.html</a:t>
            </a:r>
            <a:endParaRPr lang="en-US" dirty="0">
              <a:solidFill>
                <a:srgbClr val="0F1A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8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WAVE CREST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579510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NB_south pavillon_SDE_SLR0_W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898"/>
            <a:ext cx="9382475" cy="47167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66" y="3337388"/>
            <a:ext cx="2181671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8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SURGE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8863" y="1892776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NB_south pavillon_SDE_SLR0_sur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>
          <a:xfrm>
            <a:off x="-18863" y="1887719"/>
            <a:ext cx="9305677" cy="467889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66" y="3192778"/>
            <a:ext cx="2181671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</a:t>
            </a:r>
            <a:r>
              <a:rPr lang="en-US" dirty="0" smtClean="0"/>
              <a:t>WATER DEPTH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9163" y="1698999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NB_south pavillon_SDE_SLR0_depth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/>
          <a:stretch/>
        </p:blipFill>
        <p:spPr>
          <a:xfrm>
            <a:off x="-69164" y="1734097"/>
            <a:ext cx="9144000" cy="44126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28332" y="3808943"/>
            <a:ext cx="2181671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SELECTING SLR SCENARIO (</a:t>
            </a:r>
            <a:r>
              <a:rPr lang="en-US" dirty="0" err="1" smtClean="0"/>
              <a:t>ft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92037"/>
            <a:ext cx="9074841" cy="1097776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0F1A5E"/>
                </a:solidFill>
              </a:rPr>
              <a:t>Sea level change calculator </a:t>
            </a:r>
          </a:p>
          <a:p>
            <a:pPr algn="l"/>
            <a:r>
              <a:rPr lang="en-US" sz="1800" dirty="0">
                <a:solidFill>
                  <a:srgbClr val="0F1A5E"/>
                </a:solidFill>
                <a:hlinkClick r:id="rId2"/>
              </a:rPr>
              <a:t>https://coast.noaa.gov/digitalcoast/tools/</a:t>
            </a:r>
            <a:r>
              <a:rPr lang="en-US" sz="1800" dirty="0" smtClean="0">
                <a:solidFill>
                  <a:srgbClr val="0F1A5E"/>
                </a:solidFill>
                <a:hlinkClick r:id="rId2"/>
              </a:rPr>
              <a:t>curve.html</a:t>
            </a:r>
            <a:endParaRPr lang="en-US" sz="1800" dirty="0">
              <a:solidFill>
                <a:srgbClr val="0F1A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07" t="9561" b="7301"/>
          <a:stretch/>
        </p:blipFill>
        <p:spPr>
          <a:xfrm>
            <a:off x="-3" y="1220719"/>
            <a:ext cx="9144001" cy="43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BFE -5 FT SLR</a:t>
            </a:r>
            <a:endParaRPr lang="en-US" dirty="0"/>
          </a:p>
        </p:txBody>
      </p:sp>
      <p:pic>
        <p:nvPicPr>
          <p:cNvPr id="8" name="Picture 7" descr="NB_south pavillon_SDE_SLR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388"/>
            <a:ext cx="9144000" cy="455786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8386" y="3992508"/>
            <a:ext cx="1703840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6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 STUDY 1 </a:t>
            </a:r>
            <a:br>
              <a:rPr lang="en-US" dirty="0" smtClean="0"/>
            </a:br>
            <a:r>
              <a:rPr lang="en-US" dirty="0" smtClean="0"/>
              <a:t>NARRAGANSETT BEACH SOUTH PAVILLON</a:t>
            </a:r>
            <a:br>
              <a:rPr lang="en-US" dirty="0" smtClean="0"/>
            </a:br>
            <a:r>
              <a:rPr lang="en-US" dirty="0" smtClean="0"/>
              <a:t>SDE Wave Crest – 5 FT SLR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8" y="1708946"/>
            <a:ext cx="9143999" cy="45307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NB_south pavillon_SDE_SLR5_W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946"/>
            <a:ext cx="9144000" cy="45328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47193" y="3753589"/>
            <a:ext cx="1993054" cy="1502693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I_myTemplate_2">
  <a:themeElements>
    <a:clrScheme name="Custom 6">
      <a:dk1>
        <a:srgbClr val="0F1A5E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URI_myTemplate_2.pot</Template>
  <TotalTime>2551</TotalTime>
  <Words>845</Words>
  <Application>Microsoft Macintosh PowerPoint</Application>
  <PresentationFormat>On-screen Show (4:3)</PresentationFormat>
  <Paragraphs>160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Calibri</vt:lpstr>
      <vt:lpstr>ＭＳ Ｐゴシック</vt:lpstr>
      <vt:lpstr>Arial</vt:lpstr>
      <vt:lpstr>American Typewriter</vt:lpstr>
      <vt:lpstr>URI_myTemplate_2</vt:lpstr>
      <vt:lpstr>TRAINING ACCESS TO SDE MAPS    </vt:lpstr>
      <vt:lpstr>CASE STUDY 1  NARRAGANSETT BEACH SOUTH PAVILLON  </vt:lpstr>
      <vt:lpstr>CASE STUDY 1  NARRAGANSETT BEACH SOUTH PAVILLON SDE - BFE</vt:lpstr>
      <vt:lpstr>CASE STUDY 1  NARRAGANSETT BEACH SOUTH PAVILLON SDE WAVE CREST </vt:lpstr>
      <vt:lpstr>CASE STUDY 1  NARRAGANSETT BEACH SOUTH PAVILLON SDE SURGE</vt:lpstr>
      <vt:lpstr>CASE STUDY 1  NARRAGANSETT BEACH SOUTH PAVILLON SDE WATER DEPTH</vt:lpstr>
      <vt:lpstr>SELECTING SLR SCENARIO (ft) </vt:lpstr>
      <vt:lpstr>CASE STUDY 1  NARRAGANSETT BEACH SOUTH PAVILLON SDE BFE -5 FT SLR</vt:lpstr>
      <vt:lpstr>CASE STUDY 1  NARRAGANSETT BEACH SOUTH PAVILLON SDE Wave Crest – 5 FT SLR</vt:lpstr>
      <vt:lpstr>CASE STUDY 1  NARRAGANSETT BEACH SOUTH PAVILLON FEMA BFE</vt:lpstr>
      <vt:lpstr>CASE STUDY 1 SUMMARY  NARRAGANSETT BEACH SOUTH PAVILLON</vt:lpstr>
      <vt:lpstr>CASE STUDY 2  CHARLESTOWN BRIDGE NINIGRET-GREEN HILL    </vt:lpstr>
      <vt:lpstr>CASE STUDY 2  CHARLESTOWN BRIDGE NINIGRET-GREEN HILL FEMA BFE </vt:lpstr>
      <vt:lpstr>CASE STUDY 2  CHARLESTOWN BRIDGE NINIGRET-GREEN HILL SDE BFE  </vt:lpstr>
      <vt:lpstr>CASE STUDY 2  CHARLESTOWN BRIDGE NINIGRET-GREEN HILL SDE SURGE</vt:lpstr>
      <vt:lpstr>CASE STUDY 2  CHARLESTOWN BRIDGE NINIGRET-GREEN HILL SDE WAVE CREST  </vt:lpstr>
      <vt:lpstr>CASE STUDY 2  CHARLESTOWN BRIDGE NINIGRET-GREEN HILL SDE WATER DEPTH</vt:lpstr>
      <vt:lpstr>CASE STUDY 2  CHARLESTOWN BRIDGE NINIGRET-GREEN HILL SDE BFE - 2FT SLR </vt:lpstr>
      <vt:lpstr>CASE STUDY 2  CHARLESTOWN BRIDGE NINIGRET-GREEN HILL SDE WAVE CREST - 2FT SLR </vt:lpstr>
      <vt:lpstr>CASE STUDY 2  CHARLESTOWN BRIDGE NINIGRET-GREEN HILL SDE WATER DEPTH - 2FT SLR </vt:lpstr>
      <vt:lpstr>CASE STUDY 2 SUMMARY  CHARLESTOWN BRIDGE NINIGRET-GREEN HILL </vt:lpstr>
      <vt:lpstr>CASE STUDY 3  FIELDS POINT WATER TREATMENT PLANT</vt:lpstr>
      <vt:lpstr>CASE STUDY 3 FIELDS POINT WATER TREATMENT PLANT SDE</vt:lpstr>
      <vt:lpstr>CASE STUDY 3 FIELDS POINT WATER TREATMENT PLANT WAVE CREST</vt:lpstr>
      <vt:lpstr>CASE STUDY 3 FIELDS POINT WATER TREATMENT PLANT SURGE</vt:lpstr>
      <vt:lpstr>CASE STUDY 3 FIELDS POINT WATER TREATMENT PLANT WATER DEPTH</vt:lpstr>
      <vt:lpstr>CASE STUDY 3 FIELDS POINT WATER TREATMENT PLANT SDE - 5FT SLR</vt:lpstr>
      <vt:lpstr>CASE STUDY 3  FIELDS POINT WATER TREATMENT PLANT WAVE CREST - 5 FT SLR</vt:lpstr>
      <vt:lpstr>CASE STUDY 3  FIELDS POINT WATER TREATMENT PLANT WATER DEPTH - 5FT SLR</vt:lpstr>
      <vt:lpstr>CASE STUDY 3  FIELDS POINT WATER TREATMENT PLANT SDE -10 FT SLR</vt:lpstr>
      <vt:lpstr>CASE STUDY 3  FIELDS POINT WATER TREATMENT PLANT WAVE CREST - 10 FT SLR</vt:lpstr>
      <vt:lpstr>CASE STUDY 3  FIELDS POINT WATER TREATMENT PLANT WATER DEPTH - 10FT SLR</vt:lpstr>
      <vt:lpstr>CASE STUDY 3 SUMMARY  FIELDS POINT WATER TREATMENT PLANT</vt:lpstr>
      <vt:lpstr>Other sites</vt:lpstr>
    </vt:vector>
  </TitlesOfParts>
  <Company>URI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Grilli</dc:creator>
  <cp:lastModifiedBy>Annette Grilli</cp:lastModifiedBy>
  <cp:revision>61</cp:revision>
  <dcterms:created xsi:type="dcterms:W3CDTF">2018-10-04T14:03:27Z</dcterms:created>
  <dcterms:modified xsi:type="dcterms:W3CDTF">2018-10-23T15:18:37Z</dcterms:modified>
</cp:coreProperties>
</file>