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262" r:id="rId3"/>
    <p:sldId id="259" r:id="rId4"/>
    <p:sldId id="263" r:id="rId5"/>
    <p:sldId id="264" r:id="rId6"/>
    <p:sldId id="265" r:id="rId7"/>
    <p:sldId id="353" r:id="rId8"/>
    <p:sldId id="355" r:id="rId9"/>
    <p:sldId id="361" r:id="rId10"/>
    <p:sldId id="275" r:id="rId11"/>
    <p:sldId id="356" r:id="rId12"/>
    <p:sldId id="273" r:id="rId13"/>
    <p:sldId id="271" r:id="rId14"/>
    <p:sldId id="283" r:id="rId15"/>
    <p:sldId id="296" r:id="rId16"/>
    <p:sldId id="284" r:id="rId17"/>
    <p:sldId id="299" r:id="rId18"/>
    <p:sldId id="359" r:id="rId19"/>
    <p:sldId id="298" r:id="rId20"/>
    <p:sldId id="305" r:id="rId21"/>
    <p:sldId id="307" r:id="rId22"/>
    <p:sldId id="348" r:id="rId23"/>
    <p:sldId id="349" r:id="rId24"/>
    <p:sldId id="350" r:id="rId25"/>
    <p:sldId id="351" r:id="rId26"/>
    <p:sldId id="352" r:id="rId27"/>
    <p:sldId id="357" r:id="rId28"/>
    <p:sldId id="335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49"/>
    <a:srgbClr val="FFF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2200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D8670-96F2-1849-9057-7F424D27878B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EDCEB-6F4D-0D40-A261-466C9BD59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1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EDCEB-6F4D-0D40-A261-466C9BD595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0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EDCEB-6F4D-0D40-A261-466C9BD595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05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EDCEB-6F4D-0D40-A261-466C9BD595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0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0"/>
            <a:ext cx="91440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470025"/>
            <a:ext cx="9143999" cy="45307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000750"/>
            <a:ext cx="6553200" cy="857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000750"/>
            <a:ext cx="2590800" cy="857250"/>
          </a:xfrm>
        </p:spPr>
        <p:txBody>
          <a:bodyPr/>
          <a:lstStyle>
            <a:lvl1pPr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78E"/>
                </a:solidFill>
                <a:latin typeface="American Typewriter"/>
                <a:cs typeface="American Typewriter"/>
              </a:rPr>
              <a:t>The </a:t>
            </a:r>
          </a:p>
          <a:p>
            <a:pPr>
              <a:defRPr/>
            </a:pPr>
            <a:r>
              <a:rPr lang="en-US">
                <a:solidFill>
                  <a:srgbClr val="FFF78E"/>
                </a:solidFill>
                <a:latin typeface="American Typewriter"/>
                <a:cs typeface="American Typewriter"/>
              </a:rPr>
              <a:t>University</a:t>
            </a:r>
          </a:p>
          <a:p>
            <a:pPr>
              <a:defRPr/>
            </a:pPr>
            <a:r>
              <a:rPr lang="en-US">
                <a:solidFill>
                  <a:srgbClr val="FFF78E"/>
                </a:solidFill>
                <a:latin typeface="American Typewriter"/>
                <a:cs typeface="American Typewriter"/>
              </a:rPr>
              <a:t>OF RHODE ISLAND</a:t>
            </a:r>
          </a:p>
          <a:p>
            <a:pPr>
              <a:defRPr/>
            </a:pPr>
            <a:r>
              <a:rPr lang="en-US">
                <a:solidFill>
                  <a:srgbClr val="FFF78E"/>
                </a:solidFill>
                <a:latin typeface="American Typewriter"/>
                <a:cs typeface="American Typewriter"/>
              </a:rPr>
              <a:t>Ocean Engineering</a:t>
            </a:r>
            <a:r>
              <a:rPr lang="en-US">
                <a:solidFill>
                  <a:srgbClr val="FFF78E"/>
                </a:solidFill>
              </a:rPr>
              <a:t> </a:t>
            </a:r>
            <a:endParaRPr lang="en-US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3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A4FC39-4D05-CD4F-B1F5-3E7205E8E504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08A5-643E-D349-AB14-2AF23DA0A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3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A4FC39-4D05-CD4F-B1F5-3E7205E8E504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008A5-643E-D349-AB14-2AF23DA0A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8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126163"/>
            <a:ext cx="6553200" cy="731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126163"/>
            <a:ext cx="2590800" cy="731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FFF78E"/>
                </a:solidFill>
                <a:latin typeface="American Typewriter"/>
                <a:ea typeface="+mn-ea"/>
                <a:cs typeface="American Typewriter"/>
              </a:defRPr>
            </a:lvl1pPr>
          </a:lstStyle>
          <a:p>
            <a:pPr>
              <a:defRPr/>
            </a:pPr>
            <a:r>
              <a:rPr lang="en-US" sz="1200"/>
              <a:t>The </a:t>
            </a:r>
          </a:p>
          <a:p>
            <a:pPr>
              <a:defRPr/>
            </a:pPr>
            <a:r>
              <a:rPr lang="en-US" sz="1200"/>
              <a:t>University</a:t>
            </a:r>
          </a:p>
          <a:p>
            <a:pPr>
              <a:defRPr/>
            </a:pPr>
            <a:r>
              <a:rPr lang="en-US"/>
              <a:t>OF RHODE ISLAND</a:t>
            </a:r>
          </a:p>
          <a:p>
            <a:pPr>
              <a:defRPr/>
            </a:pPr>
            <a:r>
              <a:rPr lang="en-US"/>
              <a:t>Ocean Engineering</a:t>
            </a:r>
            <a:r>
              <a:rPr lang="en-US">
                <a:latin typeface="+mn-lt"/>
                <a:cs typeface="+mn-cs"/>
              </a:rPr>
              <a:t> </a:t>
            </a:r>
            <a:endParaRPr lang="en-US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Relationship Id="rId3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4.png"/><Relationship Id="rId6" Type="http://schemas.openxmlformats.org/officeDocument/2006/relationships/image" Target="../media/image25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1069-017-2871-x" TargetMode="External"/><Relationship Id="rId4" Type="http://schemas.openxmlformats.org/officeDocument/2006/relationships/hyperlink" Target="https://ascelibrary.org/doi/abs/10.1061/9780784480304.016" TargetMode="External"/><Relationship Id="rId5" Type="http://schemas.openxmlformats.org/officeDocument/2006/relationships/hyperlink" Target="https://doi.org/10.1016/j.coastaleng.2017.12.004" TargetMode="External"/><Relationship Id="rId6" Type="http://schemas.openxmlformats.org/officeDocument/2006/relationships/hyperlink" Target="https://doi:10.3390/jmse4030054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" y="1213165"/>
            <a:ext cx="8839201" cy="224578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Synthetic Design Elevation [SDE] </a:t>
            </a:r>
            <a:r>
              <a:rPr lang="en-US" sz="4000" dirty="0" smtClean="0"/>
              <a:t>maps Methodology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188383"/>
            <a:ext cx="9144001" cy="2301720"/>
          </a:xfrm>
        </p:spPr>
        <p:txBody>
          <a:bodyPr>
            <a:normAutofit fontScale="85000" lnSpcReduction="20000"/>
          </a:bodyPr>
          <a:lstStyle/>
          <a:p>
            <a:r>
              <a:rPr lang="en-US" sz="3400" dirty="0" smtClean="0">
                <a:solidFill>
                  <a:srgbClr val="0F1A5E"/>
                </a:solidFill>
              </a:rPr>
              <a:t>Annette Grilli</a:t>
            </a:r>
            <a:r>
              <a:rPr lang="en-US" sz="3400" baseline="30000" dirty="0" smtClean="0">
                <a:solidFill>
                  <a:srgbClr val="0F1A5E"/>
                </a:solidFill>
              </a:rPr>
              <a:t>1</a:t>
            </a:r>
            <a:r>
              <a:rPr lang="en-US" sz="3400" dirty="0" smtClean="0">
                <a:solidFill>
                  <a:srgbClr val="0F1A5E"/>
                </a:solidFill>
              </a:rPr>
              <a:t>, OCE  </a:t>
            </a:r>
          </a:p>
          <a:p>
            <a:endParaRPr lang="en-US" sz="3400" dirty="0" smtClean="0">
              <a:solidFill>
                <a:srgbClr val="0F1A5E"/>
              </a:solidFill>
            </a:endParaRPr>
          </a:p>
          <a:p>
            <a:r>
              <a:rPr lang="en-US" sz="2900" dirty="0" smtClean="0">
                <a:solidFill>
                  <a:srgbClr val="0F1A5E"/>
                </a:solidFill>
              </a:rPr>
              <a:t>M</a:t>
            </a:r>
            <a:r>
              <a:rPr lang="en-US" sz="2900" dirty="0" smtClean="0">
                <a:solidFill>
                  <a:srgbClr val="0F1A5E"/>
                </a:solidFill>
              </a:rPr>
              <a:t>. Spaulding</a:t>
            </a:r>
            <a:r>
              <a:rPr lang="en-US" sz="2900" baseline="30000" dirty="0">
                <a:solidFill>
                  <a:srgbClr val="0F1A5E"/>
                </a:solidFill>
              </a:rPr>
              <a:t>1</a:t>
            </a:r>
            <a:r>
              <a:rPr lang="en-US" sz="2900" dirty="0" smtClean="0">
                <a:solidFill>
                  <a:srgbClr val="0F1A5E"/>
                </a:solidFill>
              </a:rPr>
              <a:t>, G. Westcott</a:t>
            </a:r>
            <a:r>
              <a:rPr lang="en-US" sz="2900" baseline="30000" dirty="0">
                <a:solidFill>
                  <a:srgbClr val="0F1A5E"/>
                </a:solidFill>
              </a:rPr>
              <a:t>1</a:t>
            </a:r>
            <a:r>
              <a:rPr lang="en-US" sz="2900" dirty="0" smtClean="0">
                <a:solidFill>
                  <a:srgbClr val="0F1A5E"/>
                </a:solidFill>
              </a:rPr>
              <a:t>  </a:t>
            </a:r>
            <a:r>
              <a:rPr lang="en-US" sz="2900" dirty="0">
                <a:solidFill>
                  <a:srgbClr val="0F1A5E"/>
                </a:solidFill>
              </a:rPr>
              <a:t>, </a:t>
            </a:r>
            <a:r>
              <a:rPr lang="en-US" sz="2900" dirty="0" smtClean="0">
                <a:solidFill>
                  <a:srgbClr val="0F1A5E"/>
                </a:solidFill>
              </a:rPr>
              <a:t>C. Damon</a:t>
            </a:r>
            <a:r>
              <a:rPr lang="en-US" sz="2900" baseline="30000" dirty="0" smtClean="0">
                <a:solidFill>
                  <a:srgbClr val="0F1A5E"/>
                </a:solidFill>
              </a:rPr>
              <a:t>2</a:t>
            </a:r>
            <a:r>
              <a:rPr lang="en-US" sz="2900" dirty="0">
                <a:solidFill>
                  <a:srgbClr val="0F1A5E"/>
                </a:solidFill>
              </a:rPr>
              <a:t>, </a:t>
            </a:r>
            <a:endParaRPr lang="en-US" sz="2900" baseline="30000" dirty="0" smtClean="0">
              <a:solidFill>
                <a:srgbClr val="0F1A5E"/>
              </a:solidFill>
            </a:endParaRPr>
          </a:p>
          <a:p>
            <a:endParaRPr lang="en-US" baseline="30000" dirty="0" smtClean="0">
              <a:solidFill>
                <a:srgbClr val="0F1A5E"/>
              </a:solidFill>
            </a:endParaRPr>
          </a:p>
          <a:p>
            <a:r>
              <a:rPr lang="en-US" baseline="30000" dirty="0">
                <a:solidFill>
                  <a:srgbClr val="0F1A5E"/>
                </a:solidFill>
              </a:rPr>
              <a:t>1</a:t>
            </a:r>
            <a:r>
              <a:rPr lang="en-US" dirty="0">
                <a:solidFill>
                  <a:srgbClr val="0F1A5E"/>
                </a:solidFill>
              </a:rPr>
              <a:t> Ocean Engineering, </a:t>
            </a:r>
            <a:r>
              <a:rPr lang="en-US" dirty="0" smtClean="0">
                <a:solidFill>
                  <a:srgbClr val="0F1A5E"/>
                </a:solidFill>
              </a:rPr>
              <a:t>URI</a:t>
            </a:r>
            <a:endParaRPr lang="en-US" dirty="0">
              <a:solidFill>
                <a:srgbClr val="0F1A5E"/>
              </a:solidFill>
            </a:endParaRPr>
          </a:p>
          <a:p>
            <a:r>
              <a:rPr lang="en-US" baseline="30000" dirty="0">
                <a:solidFill>
                  <a:srgbClr val="0F1A5E"/>
                </a:solidFill>
              </a:rPr>
              <a:t>2</a:t>
            </a:r>
            <a:r>
              <a:rPr lang="en-US" dirty="0">
                <a:solidFill>
                  <a:srgbClr val="0F1A5E"/>
                </a:solidFill>
              </a:rPr>
              <a:t> Environmental Data </a:t>
            </a:r>
            <a:r>
              <a:rPr lang="en-US" dirty="0" smtClean="0">
                <a:solidFill>
                  <a:srgbClr val="0F1A5E"/>
                </a:solidFill>
              </a:rPr>
              <a:t>Center, URI</a:t>
            </a:r>
          </a:p>
          <a:p>
            <a:r>
              <a:rPr lang="en-US" baseline="30000" dirty="0" smtClean="0">
                <a:solidFill>
                  <a:srgbClr val="0F1A5E"/>
                </a:solidFill>
              </a:rPr>
              <a:t> </a:t>
            </a:r>
            <a:endParaRPr lang="en-US" dirty="0">
              <a:solidFill>
                <a:srgbClr val="0F1A5E"/>
              </a:solidFill>
            </a:endParaRPr>
          </a:p>
        </p:txBody>
      </p:sp>
      <p:pic>
        <p:nvPicPr>
          <p:cNvPr id="10" name="Picture 9" descr="CRM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67" y="5923551"/>
            <a:ext cx="944033" cy="934449"/>
          </a:xfrm>
          <a:prstGeom prst="rect">
            <a:avLst/>
          </a:prstGeom>
        </p:spPr>
      </p:pic>
      <p:pic>
        <p:nvPicPr>
          <p:cNvPr id="11" name="Picture 10" descr="HU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17" y="5923551"/>
            <a:ext cx="940850" cy="934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04560" y="0"/>
            <a:ext cx="2039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905"/>
                <a:solidFill>
                  <a:srgbClr val="FFD54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</a:t>
            </a:r>
          </a:p>
          <a:p>
            <a:r>
              <a:rPr lang="en-US" b="1" dirty="0" smtClean="0">
                <a:ln w="1905"/>
                <a:solidFill>
                  <a:srgbClr val="FFD54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Rhode Island</a:t>
            </a:r>
          </a:p>
          <a:p>
            <a:r>
              <a:rPr lang="en-US" b="1" dirty="0" smtClean="0">
                <a:ln w="1905"/>
                <a:solidFill>
                  <a:srgbClr val="FFD54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Engineering</a:t>
            </a:r>
            <a:endParaRPr lang="en-US" b="1" dirty="0">
              <a:ln w="1905"/>
              <a:solidFill>
                <a:srgbClr val="FFD54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00" y="6375400"/>
            <a:ext cx="457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SDE TRAINING  SESSION URI OCTOBER 24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1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0"/>
            <a:ext cx="9136854" cy="1322388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WAVE </a:t>
            </a:r>
            <a:r>
              <a:rPr lang="en-US" dirty="0" smtClean="0"/>
              <a:t>MODELING  </a:t>
            </a:r>
            <a:br>
              <a:rPr lang="en-US" dirty="0" smtClean="0"/>
            </a:br>
            <a:r>
              <a:rPr lang="en-US" dirty="0" smtClean="0"/>
              <a:t>METHODOLOGY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4" name="Picture 13" descr="bathyNAVD88_10m_UTM_eroded_GOO_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t="22899" r="29861" b="23455"/>
          <a:stretch/>
        </p:blipFill>
        <p:spPr>
          <a:xfrm>
            <a:off x="-6849" y="1423988"/>
            <a:ext cx="4626249" cy="349620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20396" y="1913096"/>
            <a:ext cx="4723604" cy="4290854"/>
          </a:xfrm>
          <a:ln>
            <a:solidFill>
              <a:srgbClr val="FFFF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COMPUTATIONAL GRID : </a:t>
            </a:r>
            <a:endParaRPr lang="en-US" sz="2000" dirty="0" smtClean="0"/>
          </a:p>
          <a:p>
            <a:r>
              <a:rPr lang="en-US" sz="2000" dirty="0" smtClean="0"/>
              <a:t>Discretization: 10 m </a:t>
            </a:r>
          </a:p>
          <a:p>
            <a:r>
              <a:rPr lang="en-US" sz="2000" dirty="0" smtClean="0"/>
              <a:t>10  X 15 km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000" dirty="0" smtClean="0"/>
              <a:t>Boundary </a:t>
            </a:r>
            <a:r>
              <a:rPr lang="en-US" sz="2000" dirty="0" smtClean="0"/>
              <a:t>+Initial Conditions </a:t>
            </a:r>
            <a:r>
              <a:rPr lang="en-US" dirty="0"/>
              <a:t>from NACCS study</a:t>
            </a:r>
          </a:p>
          <a:p>
            <a:pPr lvl="1" indent="-342900"/>
            <a:r>
              <a:rPr lang="en-US" dirty="0" smtClean="0"/>
              <a:t>100-year </a:t>
            </a:r>
            <a:r>
              <a:rPr lang="en-US" dirty="0" smtClean="0"/>
              <a:t>wave spectral </a:t>
            </a:r>
            <a:r>
              <a:rPr lang="en-US" dirty="0" smtClean="0"/>
              <a:t>parameters</a:t>
            </a:r>
          </a:p>
          <a:p>
            <a:pPr lvl="1" indent="-342900"/>
            <a:r>
              <a:rPr lang="en-US" dirty="0" smtClean="0"/>
              <a:t>STWL [Tidal Surge] </a:t>
            </a:r>
            <a:r>
              <a:rPr lang="en-US" dirty="0" smtClean="0"/>
              <a:t>from NACCS 95% CI</a:t>
            </a:r>
          </a:p>
          <a:p>
            <a:pPr marL="400050" lvl="1" indent="0">
              <a:buNone/>
            </a:pPr>
            <a:r>
              <a:rPr lang="en-US" dirty="0" smtClean="0"/>
              <a:t>	      From coupling ADCIRC-</a:t>
            </a:r>
            <a:r>
              <a:rPr lang="en-US" dirty="0" smtClean="0"/>
              <a:t>STWAVE</a:t>
            </a:r>
          </a:p>
          <a:p>
            <a:pPr lvl="1" indent="-342900"/>
            <a:r>
              <a:rPr lang="en-US" dirty="0" smtClean="0"/>
              <a:t>SLR linearly superimposed on STWL</a:t>
            </a:r>
            <a:endParaRPr lang="en-US" dirty="0" smtClean="0"/>
          </a:p>
          <a:p>
            <a:r>
              <a:rPr lang="en-US" sz="2000" dirty="0" smtClean="0"/>
              <a:t>3 South shore grids;</a:t>
            </a:r>
            <a:r>
              <a:rPr lang="en-US" sz="2000" dirty="0" smtClean="0"/>
              <a:t> 1 bay grid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597325"/>
              </p:ext>
            </p:extLst>
          </p:nvPr>
        </p:nvGraphicFramePr>
        <p:xfrm>
          <a:off x="19049" y="4920189"/>
          <a:ext cx="4394200" cy="1283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550"/>
                <a:gridCol w="1098550"/>
                <a:gridCol w="1098550"/>
                <a:gridCol w="1098550"/>
              </a:tblGrid>
              <a:tr h="6520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Spectrum</a:t>
                      </a:r>
                      <a:endParaRPr lang="en-US" sz="12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Type</a:t>
                      </a:r>
                      <a:endParaRPr lang="en-US" sz="12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Location</a:t>
                      </a:r>
                      <a:endParaRPr lang="en-US" sz="12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Depth(m)</a:t>
                      </a:r>
                      <a:endParaRPr lang="en-US" sz="12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Hs</a:t>
                      </a:r>
                      <a:r>
                        <a:rPr lang="en-US" sz="1200" b="1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(m)</a:t>
                      </a:r>
                      <a:endParaRPr lang="en-US" sz="12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Tp</a:t>
                      </a:r>
                      <a:endParaRPr lang="en-US" sz="12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(s)</a:t>
                      </a:r>
                      <a:endParaRPr lang="en-US" sz="12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700">
                <a:tc>
                  <a:txBody>
                    <a:bodyPr/>
                    <a:lstStyle/>
                    <a:p>
                      <a:r>
                        <a:rPr lang="en-US" dirty="0" smtClean="0"/>
                        <a:t>TMA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13250" y="1423988"/>
            <a:ext cx="473075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MODEL STWAVE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166273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WAVE MODELING </a:t>
            </a:r>
            <a:br>
              <a:rPr lang="en-US" dirty="0" smtClean="0"/>
            </a:br>
            <a:r>
              <a:rPr lang="en-US" dirty="0" smtClean="0"/>
              <a:t>NARRAGANSETT BAY</a:t>
            </a:r>
            <a:endParaRPr lang="en-US" dirty="0"/>
          </a:p>
        </p:txBody>
      </p:sp>
      <p:pic>
        <p:nvPicPr>
          <p:cNvPr id="11" name="Picture 10" descr="w175_insho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8018" r="35219" b="11109"/>
          <a:stretch/>
        </p:blipFill>
        <p:spPr>
          <a:xfrm>
            <a:off x="1232829" y="1795643"/>
            <a:ext cx="2564270" cy="4389255"/>
          </a:xfrm>
          <a:prstGeom prst="rect">
            <a:avLst/>
          </a:prstGeom>
        </p:spPr>
      </p:pic>
      <p:pic>
        <p:nvPicPr>
          <p:cNvPr id="13" name="Picture 12" descr="w30_insho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9" t="8603" r="34867" b="10936"/>
          <a:stretch/>
        </p:blipFill>
        <p:spPr>
          <a:xfrm>
            <a:off x="4730751" y="1795643"/>
            <a:ext cx="2597150" cy="4389255"/>
          </a:xfrm>
          <a:prstGeom prst="rect">
            <a:avLst/>
          </a:prstGeom>
        </p:spPr>
      </p:pic>
      <p:pic>
        <p:nvPicPr>
          <p:cNvPr id="14" name="Picture 13" descr="w175_insho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4" t="5640" r="7898" b="9687"/>
          <a:stretch/>
        </p:blipFill>
        <p:spPr>
          <a:xfrm>
            <a:off x="7910756" y="1795643"/>
            <a:ext cx="612283" cy="43892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32828" y="6242050"/>
            <a:ext cx="2996271" cy="369332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SOUTH WIND 35 m/s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29099" y="6242050"/>
            <a:ext cx="3098802" cy="369332"/>
          </a:xfrm>
          <a:prstGeom prst="rect">
            <a:avLst/>
          </a:prstGeom>
          <a:solidFill>
            <a:srgbClr val="E46C0A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NORTH EAST WIND 35 m/s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163543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WAVE MODELING </a:t>
            </a:r>
            <a:br>
              <a:rPr lang="en-US" dirty="0" smtClean="0"/>
            </a:br>
            <a:r>
              <a:rPr lang="en-US" dirty="0" smtClean="0"/>
              <a:t>SOUTH SHORE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-1" y="1470025"/>
            <a:ext cx="9144001" cy="4621893"/>
          </a:xfrm>
        </p:spPr>
        <p:txBody>
          <a:bodyPr/>
          <a:lstStyle/>
          <a:p>
            <a:r>
              <a:rPr lang="en-US" dirty="0" smtClean="0"/>
              <a:t>                                                               </a:t>
            </a:r>
            <a:r>
              <a:rPr lang="en-US" dirty="0" smtClean="0">
                <a:solidFill>
                  <a:schemeClr val="bg1"/>
                </a:solidFill>
              </a:rPr>
              <a:t>INUNDATION (M)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                WAVE CREST (M)</a:t>
            </a:r>
          </a:p>
        </p:txBody>
      </p:sp>
      <p:pic>
        <p:nvPicPr>
          <p:cNvPr id="9" name="Picture 8" descr="INU_SurgeDepth_m_GOO_NOER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6" t="34404" r="25364" b="37029"/>
          <a:stretch/>
        </p:blipFill>
        <p:spPr>
          <a:xfrm>
            <a:off x="-3" y="1470025"/>
            <a:ext cx="5059961" cy="2349134"/>
          </a:xfrm>
          <a:prstGeom prst="rect">
            <a:avLst/>
          </a:prstGeom>
        </p:spPr>
      </p:pic>
      <p:pic>
        <p:nvPicPr>
          <p:cNvPr id="10" name="Picture 9" descr="INU_SurgeDepth_m_GOO_NOER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2" t="16944" r="8333" b="18492"/>
          <a:stretch/>
        </p:blipFill>
        <p:spPr>
          <a:xfrm>
            <a:off x="5020590" y="1470026"/>
            <a:ext cx="413328" cy="23907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3" y="3950980"/>
            <a:ext cx="5391461" cy="2140938"/>
            <a:chOff x="0" y="2214327"/>
            <a:chExt cx="6679193" cy="2780976"/>
          </a:xfrm>
        </p:grpSpPr>
        <p:pic>
          <p:nvPicPr>
            <p:cNvPr id="12" name="Picture 11" descr="WCrest_G2_0_GOO_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8" t="27374" r="18732" b="32042"/>
            <a:stretch/>
          </p:blipFill>
          <p:spPr>
            <a:xfrm>
              <a:off x="0" y="2214327"/>
              <a:ext cx="6219744" cy="2780976"/>
            </a:xfrm>
            <a:prstGeom prst="rect">
              <a:avLst/>
            </a:prstGeom>
          </p:spPr>
        </p:pic>
        <p:pic>
          <p:nvPicPr>
            <p:cNvPr id="13" name="Picture 12" descr="WCrest_G2_0_GOO_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30" t="16985" r="9117" b="19876"/>
            <a:stretch/>
          </p:blipFill>
          <p:spPr>
            <a:xfrm>
              <a:off x="6297897" y="2214327"/>
              <a:ext cx="381296" cy="2753211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389220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WAVE MODELING</a:t>
            </a:r>
            <a:br>
              <a:rPr lang="en-US" dirty="0" smtClean="0"/>
            </a:br>
            <a:r>
              <a:rPr lang="en-US" dirty="0" smtClean="0"/>
              <a:t>SOUTH SHORE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2" y="1470025"/>
            <a:ext cx="8868987" cy="4568678"/>
            <a:chOff x="57150" y="1819726"/>
            <a:chExt cx="8868987" cy="4568678"/>
          </a:xfrm>
        </p:grpSpPr>
        <p:pic>
          <p:nvPicPr>
            <p:cNvPr id="10" name="Picture 9" descr="DELTA_WCrest_G2_0_GOO_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3" t="17700" r="18541" b="30892"/>
            <a:stretch/>
          </p:blipFill>
          <p:spPr>
            <a:xfrm>
              <a:off x="57150" y="1819726"/>
              <a:ext cx="8070850" cy="4568678"/>
            </a:xfrm>
            <a:prstGeom prst="rect">
              <a:avLst/>
            </a:prstGeom>
          </p:spPr>
        </p:pic>
        <p:pic>
          <p:nvPicPr>
            <p:cNvPr id="11" name="Picture 10" descr="WCrest_G2_0_GOO_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30" t="16985" r="9117" b="19876"/>
            <a:stretch/>
          </p:blipFill>
          <p:spPr>
            <a:xfrm>
              <a:off x="8355299" y="1819726"/>
              <a:ext cx="570838" cy="449852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0" y="6038702"/>
            <a:ext cx="91948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ADDITIONAL ELEVATION IN WAVE CREST DUE TO DUNE EROSION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22199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MODELING EVENT SCALE EROSION WITH XBEACH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93387" y="2284234"/>
            <a:ext cx="3324524" cy="3261026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0F1A5E"/>
                </a:solidFill>
              </a:rPr>
              <a:t>XBeach</a:t>
            </a:r>
            <a:r>
              <a:rPr lang="en-US" dirty="0" smtClean="0">
                <a:solidFill>
                  <a:srgbClr val="0F1A5E"/>
                </a:solidFill>
              </a:rPr>
              <a:t> (</a:t>
            </a:r>
            <a:r>
              <a:rPr lang="en-US" dirty="0" err="1" smtClean="0">
                <a:solidFill>
                  <a:srgbClr val="0F1A5E"/>
                </a:solidFill>
              </a:rPr>
              <a:t>Roelvink</a:t>
            </a:r>
            <a:r>
              <a:rPr lang="en-US" dirty="0" smtClean="0">
                <a:solidFill>
                  <a:srgbClr val="0F1A5E"/>
                </a:solidFill>
              </a:rPr>
              <a:t>, 2009)</a:t>
            </a:r>
          </a:p>
          <a:p>
            <a:pPr algn="l"/>
            <a:endParaRPr lang="en-US" dirty="0" smtClean="0">
              <a:solidFill>
                <a:srgbClr val="0F1A5E"/>
              </a:solidFill>
            </a:endParaRPr>
          </a:p>
          <a:p>
            <a:pPr algn="l"/>
            <a:r>
              <a:rPr lang="en-US" dirty="0" err="1" smtClean="0">
                <a:solidFill>
                  <a:srgbClr val="0F1A5E"/>
                </a:solidFill>
              </a:rPr>
              <a:t>Morphodynamic</a:t>
            </a:r>
            <a:r>
              <a:rPr lang="en-US" dirty="0" smtClean="0">
                <a:solidFill>
                  <a:srgbClr val="0F1A5E"/>
                </a:solidFill>
              </a:rPr>
              <a:t> </a:t>
            </a: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Model</a:t>
            </a: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 </a:t>
            </a:r>
          </a:p>
          <a:p>
            <a:pPr algn="l"/>
            <a:endParaRPr lang="en-US" dirty="0" smtClean="0">
              <a:solidFill>
                <a:srgbClr val="0F1A5E"/>
              </a:solidFill>
            </a:endParaRP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 </a:t>
            </a: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 </a:t>
            </a:r>
            <a:endParaRPr lang="en-US" dirty="0">
              <a:solidFill>
                <a:srgbClr val="0F1A5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17910" y="2110392"/>
            <a:ext cx="5652939" cy="3436393"/>
            <a:chOff x="1001713" y="1916832"/>
            <a:chExt cx="6883400" cy="3575918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001713" y="2106613"/>
              <a:ext cx="2633662" cy="129698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algn="ctr" eaLnBrk="1">
                <a:buFont typeface="Symbol" pitchFamily="18" charset="2"/>
                <a:buNone/>
              </a:pPr>
              <a:r>
                <a:rPr lang="nl-NL" altLang="en-US" sz="1400" b="1" dirty="0">
                  <a:latin typeface="+mj-lt"/>
                </a:rPr>
                <a:t>Wave </a:t>
              </a:r>
              <a:r>
                <a:rPr lang="nl-NL" altLang="en-US" sz="1400" b="1" dirty="0" smtClean="0">
                  <a:latin typeface="+mj-lt"/>
                </a:rPr>
                <a:t>module</a:t>
              </a:r>
              <a:endParaRPr lang="nl-NL" altLang="en-US" sz="1400" b="1" dirty="0">
                <a:latin typeface="+mj-lt"/>
              </a:endParaRP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5219700" y="2106613"/>
              <a:ext cx="2665413" cy="1296987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algn="ctr" eaLnBrk="1">
                <a:buFont typeface="Symbol" pitchFamily="18" charset="2"/>
                <a:buNone/>
              </a:pPr>
              <a:r>
                <a:rPr lang="nl-NL" altLang="en-US" sz="1400" b="1" dirty="0">
                  <a:latin typeface="+mj-lt"/>
                </a:rPr>
                <a:t>Flow </a:t>
              </a:r>
              <a:r>
                <a:rPr lang="nl-NL" altLang="en-US" sz="1400" b="1" dirty="0" smtClean="0">
                  <a:latin typeface="+mj-lt"/>
                </a:rPr>
                <a:t>module</a:t>
              </a:r>
              <a:endParaRPr lang="nl-NL" altLang="en-US" sz="1400" b="1" dirty="0">
                <a:latin typeface="+mj-lt"/>
              </a:endParaRP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001713" y="4194175"/>
              <a:ext cx="2633662" cy="129698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algn="ctr" eaLnBrk="1">
                <a:buFont typeface="Symbol" pitchFamily="18" charset="2"/>
                <a:buNone/>
              </a:pPr>
              <a:r>
                <a:rPr lang="nl-NL" altLang="en-US" sz="1400" b="1" dirty="0" err="1">
                  <a:latin typeface="+mj-lt"/>
                </a:rPr>
                <a:t>Morphology</a:t>
              </a:r>
              <a:r>
                <a:rPr lang="nl-NL" altLang="en-US" sz="1400" b="1" dirty="0">
                  <a:latin typeface="+mj-lt"/>
                </a:rPr>
                <a:t> </a:t>
              </a:r>
              <a:r>
                <a:rPr lang="nl-NL" altLang="en-US" sz="1400" b="1" dirty="0" smtClean="0">
                  <a:latin typeface="+mj-lt"/>
                </a:rPr>
                <a:t>module</a:t>
              </a:r>
              <a:endParaRPr lang="nl-NL" altLang="en-US" sz="1400" b="1" dirty="0">
                <a:latin typeface="+mj-lt"/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5219700" y="4195763"/>
              <a:ext cx="2665413" cy="1296987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algn="ctr" eaLnBrk="1">
                <a:buFont typeface="Symbol" pitchFamily="18" charset="2"/>
                <a:buNone/>
              </a:pPr>
              <a:r>
                <a:rPr lang="nl-NL" altLang="en-US" sz="1400" b="1" dirty="0">
                  <a:latin typeface="+mj-lt"/>
                </a:rPr>
                <a:t>Sediment </a:t>
              </a:r>
              <a:r>
                <a:rPr lang="nl-NL" altLang="en-US" sz="1400" b="1" dirty="0" smtClean="0">
                  <a:latin typeface="+mj-lt"/>
                </a:rPr>
                <a:t>module</a:t>
              </a:r>
              <a:endParaRPr lang="nl-NL" altLang="en-US" sz="1400" b="1" dirty="0">
                <a:latin typeface="+mj-lt"/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3779838" y="2395538"/>
              <a:ext cx="12969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752850" y="1916832"/>
              <a:ext cx="14414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>
                <a:spcBef>
                  <a:spcPct val="50000"/>
                </a:spcBef>
                <a:buFont typeface="Symbol" pitchFamily="18" charset="2"/>
                <a:buNone/>
              </a:pPr>
              <a:r>
                <a:rPr lang="nl-NL" altLang="en-US" sz="1400" dirty="0">
                  <a:solidFill>
                    <a:schemeClr val="tx1"/>
                  </a:solidFill>
                  <a:latin typeface="+mj-lt"/>
                </a:rPr>
                <a:t>wave </a:t>
              </a:r>
              <a:r>
                <a:rPr lang="nl-NL" altLang="en-US" sz="1400" dirty="0" err="1">
                  <a:solidFill>
                    <a:schemeClr val="tx1"/>
                  </a:solidFill>
                  <a:latin typeface="+mj-lt"/>
                </a:rPr>
                <a:t>forcing</a:t>
              </a:r>
              <a:endParaRPr lang="en-US" altLang="en-US" sz="1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851275" y="2617748"/>
              <a:ext cx="14414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>
                <a:spcBef>
                  <a:spcPct val="50000"/>
                </a:spcBef>
                <a:buFont typeface="Symbol" pitchFamily="18" charset="2"/>
                <a:buNone/>
              </a:pPr>
              <a:r>
                <a:rPr lang="nl-NL" altLang="en-US" sz="1400" dirty="0">
                  <a:solidFill>
                    <a:schemeClr val="tx1"/>
                  </a:solidFill>
                  <a:latin typeface="+mj-lt"/>
                </a:rPr>
                <a:t>water </a:t>
              </a:r>
              <a:r>
                <a:rPr lang="nl-NL" altLang="en-US" sz="1400" dirty="0" smtClean="0">
                  <a:solidFill>
                    <a:schemeClr val="tx1"/>
                  </a:solidFill>
                  <a:latin typeface="+mj-lt"/>
                </a:rPr>
                <a:t>level, </a:t>
              </a:r>
              <a:r>
                <a:rPr lang="nl-NL" altLang="en-US" sz="1400" dirty="0" err="1" smtClean="0">
                  <a:solidFill>
                    <a:schemeClr val="tx1"/>
                  </a:solidFill>
                  <a:latin typeface="+mj-lt"/>
                </a:rPr>
                <a:t>current</a:t>
              </a:r>
              <a:endParaRPr lang="en-US" altLang="en-US" sz="1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779838" y="4843463"/>
              <a:ext cx="12969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922713" y="4581128"/>
              <a:ext cx="14414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>
                <a:spcBef>
                  <a:spcPct val="50000"/>
                </a:spcBef>
                <a:buFont typeface="Symbol" pitchFamily="18" charset="2"/>
                <a:buNone/>
              </a:pPr>
              <a:r>
                <a:rPr lang="nl-NL" altLang="en-US" sz="1400" dirty="0">
                  <a:solidFill>
                    <a:schemeClr val="tx1"/>
                  </a:solidFill>
                  <a:latin typeface="+mj-lt"/>
                </a:rPr>
                <a:t>sediment transport</a:t>
              </a:r>
              <a:endParaRPr lang="en-US" altLang="en-US" sz="14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6372225" y="3475038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6443663" y="3535363"/>
              <a:ext cx="14414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>
                <a:spcBef>
                  <a:spcPct val="50000"/>
                </a:spcBef>
                <a:buFont typeface="Symbol" pitchFamily="18" charset="2"/>
                <a:buNone/>
              </a:pPr>
              <a:r>
                <a:rPr lang="nl-NL" altLang="en-US" sz="1400">
                  <a:solidFill>
                    <a:schemeClr val="tx1"/>
                  </a:solidFill>
                  <a:latin typeface="+mj-lt"/>
                </a:rPr>
                <a:t>water level, current</a:t>
              </a:r>
              <a:endParaRPr lang="en-US" altLang="en-US" sz="1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484438" y="3475038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1474788" y="3641725"/>
              <a:ext cx="14414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>
                <a:spcBef>
                  <a:spcPct val="50000"/>
                </a:spcBef>
                <a:buFont typeface="Symbol" pitchFamily="18" charset="2"/>
                <a:buNone/>
              </a:pPr>
              <a:r>
                <a:rPr lang="nl-NL" altLang="en-US" sz="1400">
                  <a:solidFill>
                    <a:schemeClr val="tx1"/>
                  </a:solidFill>
                  <a:latin typeface="+mj-lt"/>
                </a:rPr>
                <a:t>bed level</a:t>
              </a:r>
              <a:endParaRPr lang="en-US" altLang="en-US" sz="1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Curved Down Arrow 22"/>
            <p:cNvSpPr/>
            <p:nvPr/>
          </p:nvSpPr>
          <p:spPr>
            <a:xfrm>
              <a:off x="3949700" y="3403600"/>
              <a:ext cx="957263" cy="37623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Symbol" pitchFamily="18" charset="2"/>
                <a:buNone/>
                <a:defRPr/>
              </a:pPr>
              <a:endParaRPr lang="en-GB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Curved Down Arrow 23"/>
            <p:cNvSpPr/>
            <p:nvPr/>
          </p:nvSpPr>
          <p:spPr>
            <a:xfrm rot="10800000">
              <a:off x="3930650" y="3908425"/>
              <a:ext cx="957263" cy="37623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Font typeface="Symbol" pitchFamily="18" charset="2"/>
                <a:buNone/>
                <a:defRPr/>
              </a:pPr>
              <a:endParaRPr lang="en-GB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4135438" y="3648075"/>
              <a:ext cx="6762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1pPr>
              <a:lvl2pPr marL="742950" indent="-28575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2pPr>
              <a:lvl3pPr marL="11430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3pPr>
              <a:lvl4pPr marL="16002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4pPr>
              <a:lvl5pPr marL="2057400" indent="-228600" eaLnBrk="0"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5pPr>
              <a:lvl6pPr marL="25146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6pPr>
              <a:lvl7pPr marL="29718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7pPr>
              <a:lvl8pPr marL="34290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8pPr>
              <a:lvl9pPr marL="3886200" indent="-228600" eaLnBrk="0" fontAlgn="base" hangingPunct="0">
                <a:lnSpc>
                  <a:spcPct val="60000"/>
                </a:lnSpc>
                <a:spcBef>
                  <a:spcPct val="0"/>
                </a:spcBef>
                <a:spcAft>
                  <a:spcPts val="1038"/>
                </a:spcAft>
                <a:buClr>
                  <a:schemeClr val="bg2"/>
                </a:buClr>
                <a:buSzPct val="300000"/>
                <a:buFont typeface="Symbol" pitchFamily="18" charset="2"/>
                <a:buChar char=""/>
                <a:defRPr sz="2000">
                  <a:solidFill>
                    <a:srgbClr val="000000"/>
                  </a:solidFill>
                  <a:latin typeface="Arial" charset="0"/>
                  <a:ea typeface="MS Gothic" charset="-128"/>
                </a:defRPr>
              </a:lvl9pPr>
            </a:lstStyle>
            <a:p>
              <a:pPr eaLnBrk="1">
                <a:spcBef>
                  <a:spcPct val="50000"/>
                </a:spcBef>
                <a:buFont typeface="Symbol" pitchFamily="18" charset="2"/>
                <a:buNone/>
              </a:pPr>
              <a:r>
                <a:rPr lang="nl-NL" altLang="en-US" sz="1600">
                  <a:solidFill>
                    <a:schemeClr val="tx1"/>
                  </a:solidFill>
                  <a:latin typeface="+mj-lt"/>
                </a:rPr>
                <a:t>time</a:t>
              </a:r>
              <a:endParaRPr lang="en-US" altLang="en-US" sz="1600">
                <a:solidFill>
                  <a:schemeClr val="tx1"/>
                </a:solidFill>
                <a:latin typeface="+mj-lt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5758091" y="3417717"/>
            <a:ext cx="922088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1294251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MODELING EVENT SCALE EROSION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-2" y="1289298"/>
            <a:ext cx="2801567" cy="497962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F1A5E"/>
                </a:solidFill>
              </a:rPr>
              <a:t>XBEACH 3 MODES</a:t>
            </a:r>
            <a:endParaRPr lang="en-US" dirty="0">
              <a:solidFill>
                <a:srgbClr val="0F1A5E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F1A5E"/>
                </a:solidFill>
              </a:rPr>
              <a:t>STATIONARY</a:t>
            </a:r>
          </a:p>
          <a:p>
            <a:pPr marL="342900" indent="-342900" algn="l">
              <a:buFont typeface="Arial"/>
              <a:buChar char="•"/>
            </a:pPr>
            <a:endParaRPr lang="en-US" dirty="0" smtClean="0">
              <a:solidFill>
                <a:srgbClr val="0F1A5E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dirty="0" smtClean="0">
              <a:solidFill>
                <a:srgbClr val="0F1A5E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F1A5E"/>
                </a:solidFill>
              </a:rPr>
              <a:t>SURF-BEAT</a:t>
            </a:r>
          </a:p>
          <a:p>
            <a:pPr marL="342900" indent="-342900" algn="l">
              <a:buFont typeface="Arial"/>
              <a:buChar char="•"/>
            </a:pPr>
            <a:endParaRPr lang="en-US" dirty="0">
              <a:solidFill>
                <a:srgbClr val="0F1A5E"/>
              </a:solidFill>
            </a:endParaRPr>
          </a:p>
          <a:p>
            <a:pPr marL="342900" indent="-342900" algn="l">
              <a:buFont typeface="Arial"/>
              <a:buChar char="•"/>
            </a:pPr>
            <a:endParaRPr lang="en-US" dirty="0" smtClean="0">
              <a:solidFill>
                <a:srgbClr val="0F1A5E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rgbClr val="0F1A5E"/>
                </a:solidFill>
              </a:rPr>
              <a:t>NON-HYDROSTATIC</a:t>
            </a:r>
          </a:p>
          <a:p>
            <a:pPr algn="l"/>
            <a:endParaRPr lang="en-US" dirty="0" smtClean="0">
              <a:solidFill>
                <a:srgbClr val="0F1A5E"/>
              </a:solidFill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566" y="1289299"/>
            <a:ext cx="6639502" cy="49796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2862" y="6443236"/>
            <a:ext cx="169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DELTARES 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81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XBEACH WAVES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1257521"/>
            <a:ext cx="9143998" cy="474323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2" descr="D:\own_graduation\3. Visualisaties\0. Inkscape\9. Long wave\bit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78392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22530" y="3244334"/>
            <a:ext cx="1698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DELTARES 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0880" y="6095722"/>
            <a:ext cx="169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DELTARES  2018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180667"/>
            <a:ext cx="1708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ROELVINK,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2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SOUTH SHORE BARRIER BEACHES</a:t>
            </a:r>
            <a:br>
              <a:rPr lang="en-US" dirty="0" smtClean="0"/>
            </a:br>
            <a:r>
              <a:rPr lang="en-US" dirty="0" smtClean="0"/>
              <a:t>MOVIE’ SITES</a:t>
            </a:r>
            <a:endParaRPr lang="en-US" dirty="0"/>
          </a:p>
        </p:txBody>
      </p:sp>
      <p:sp>
        <p:nvSpPr>
          <p:cNvPr id="23" name="Subtitle 22"/>
          <p:cNvSpPr>
            <a:spLocks noGrp="1"/>
          </p:cNvSpPr>
          <p:nvPr>
            <p:ph type="subTitle" idx="1"/>
          </p:nvPr>
        </p:nvSpPr>
        <p:spPr>
          <a:xfrm>
            <a:off x="0" y="1970755"/>
            <a:ext cx="9143998" cy="386648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F1A5E"/>
                </a:solidFill>
              </a:rPr>
              <a:t>XBEACH</a:t>
            </a:r>
          </a:p>
          <a:p>
            <a:pPr algn="l"/>
            <a:r>
              <a:rPr lang="en-US" dirty="0" err="1" smtClean="0">
                <a:solidFill>
                  <a:srgbClr val="0F1A5E"/>
                </a:solidFill>
              </a:rPr>
              <a:t>Surfbeat</a:t>
            </a:r>
            <a:endParaRPr lang="en-US" dirty="0" smtClean="0">
              <a:solidFill>
                <a:srgbClr val="0F1A5E"/>
              </a:solidFill>
            </a:endParaRPr>
          </a:p>
          <a:p>
            <a:pPr algn="l"/>
            <a:r>
              <a:rPr lang="en-US" dirty="0" smtClean="0">
                <a:solidFill>
                  <a:srgbClr val="0F1A5E"/>
                </a:solidFill>
              </a:rPr>
              <a:t>Mode</a:t>
            </a:r>
          </a:p>
          <a:p>
            <a:pPr algn="l"/>
            <a:endParaRPr lang="en-US" dirty="0">
              <a:solidFill>
                <a:srgbClr val="0F1A5E"/>
              </a:solidFill>
            </a:endParaRPr>
          </a:p>
        </p:txBody>
      </p:sp>
      <p:pic>
        <p:nvPicPr>
          <p:cNvPr id="4" name="Content Placeholder 3" descr="Xbeach_plot_locations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31460" r="9991" b="18211"/>
          <a:stretch/>
        </p:blipFill>
        <p:spPr>
          <a:xfrm>
            <a:off x="1298575" y="1970088"/>
            <a:ext cx="7845425" cy="3867150"/>
          </a:xfr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728546" y="2219479"/>
            <a:ext cx="557852" cy="30959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78257" y="2219479"/>
            <a:ext cx="517642" cy="4483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85923" y="2374275"/>
            <a:ext cx="1072792" cy="56580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1139" y="2747922"/>
            <a:ext cx="836778" cy="53378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73287" y="2940082"/>
            <a:ext cx="364750" cy="2668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98846" y="2822384"/>
            <a:ext cx="632293" cy="46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10042" y="2693099"/>
            <a:ext cx="632293" cy="46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85923" y="2346767"/>
            <a:ext cx="632293" cy="46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78257" y="2151973"/>
            <a:ext cx="632293" cy="46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43726" y="2086209"/>
            <a:ext cx="632293" cy="46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05035" y="2384818"/>
            <a:ext cx="129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Weekapaug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95861" y="2918742"/>
            <a:ext cx="125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Winnapaug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92599" y="2042505"/>
            <a:ext cx="136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Charlestown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56111" y="1874726"/>
            <a:ext cx="111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 Hill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871186" y="1881213"/>
            <a:ext cx="1136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Matunuck</a:t>
            </a:r>
            <a:endParaRPr lang="en-US" dirty="0"/>
          </a:p>
        </p:txBody>
      </p:sp>
      <p:pic>
        <p:nvPicPr>
          <p:cNvPr id="28" name="Picture 27" descr="Coasta; Engineering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969177"/>
            <a:ext cx="4502048" cy="186805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105341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M1 EAST </a:t>
            </a:r>
            <a:r>
              <a:rPr lang="en-US" dirty="0" smtClean="0"/>
              <a:t>MATUNUCK </a:t>
            </a:r>
            <a:br>
              <a:rPr lang="en-US" dirty="0" smtClean="0"/>
            </a:br>
            <a:r>
              <a:rPr lang="en-US" dirty="0" smtClean="0"/>
              <a:t>100-y STORM EROSION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  <p:pic>
        <p:nvPicPr>
          <p:cNvPr id="2" name="SRI8_EatMatunick_varfric_nonero (Converte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806" t="14813" r="24271" b="37544"/>
          <a:stretch/>
        </p:blipFill>
        <p:spPr>
          <a:xfrm>
            <a:off x="8528" y="1388534"/>
            <a:ext cx="9135471" cy="2317750"/>
          </a:xfrm>
          <a:prstGeom prst="rect">
            <a:avLst/>
          </a:prstGeom>
        </p:spPr>
      </p:pic>
      <p:pic>
        <p:nvPicPr>
          <p:cNvPr id="5" name="Picture 4" descr="EastMatunuck_beforeErosion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7467" r="18333" b="42962"/>
          <a:stretch/>
        </p:blipFill>
        <p:spPr>
          <a:xfrm>
            <a:off x="-3" y="3964514"/>
            <a:ext cx="9156781" cy="22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4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" y="-61543"/>
            <a:ext cx="9144000" cy="1143000"/>
          </a:xfrm>
        </p:spPr>
        <p:txBody>
          <a:bodyPr/>
          <a:lstStyle/>
          <a:p>
            <a:r>
              <a:rPr lang="en-US" dirty="0"/>
              <a:t>VEGETATION EFFECT ON DUNE </a:t>
            </a:r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0366" y="1041081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VEGETATED </a:t>
            </a:r>
            <a:r>
              <a:rPr lang="en-US" dirty="0" smtClean="0"/>
              <a:t>DUNE </a:t>
            </a:r>
          </a:p>
          <a:p>
            <a:r>
              <a:rPr lang="en-US" dirty="0" smtClean="0"/>
              <a:t>13 h after peak of the storm [High tide]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9050" y="3701062"/>
            <a:ext cx="417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BARE </a:t>
            </a:r>
            <a:r>
              <a:rPr lang="en-US" dirty="0" smtClean="0"/>
              <a:t>DUNE</a:t>
            </a:r>
          </a:p>
          <a:p>
            <a:r>
              <a:rPr lang="en-US" dirty="0" smtClean="0"/>
              <a:t>13 </a:t>
            </a:r>
            <a:r>
              <a:rPr lang="en-US" dirty="0"/>
              <a:t>h after peak of the </a:t>
            </a:r>
            <a:r>
              <a:rPr lang="en-US" dirty="0" smtClean="0"/>
              <a:t>storm </a:t>
            </a:r>
            <a:r>
              <a:rPr lang="en-US" dirty="0"/>
              <a:t>[High tide]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novegetation_CT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" t="23831" r="10278" b="18720"/>
          <a:stretch/>
        </p:blipFill>
        <p:spPr>
          <a:xfrm>
            <a:off x="6350" y="4301227"/>
            <a:ext cx="8182667" cy="1887896"/>
          </a:xfrm>
          <a:prstGeom prst="rect">
            <a:avLst/>
          </a:prstGeom>
        </p:spPr>
      </p:pic>
      <p:pic>
        <p:nvPicPr>
          <p:cNvPr id="8" name="Picture 7" descr="vegetation_CT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3" r="15486" b="17182"/>
          <a:stretch/>
        </p:blipFill>
        <p:spPr>
          <a:xfrm>
            <a:off x="22917" y="1622239"/>
            <a:ext cx="8159750" cy="18478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371530" y="1622239"/>
            <a:ext cx="772470" cy="1847851"/>
            <a:chOff x="8371530" y="1622239"/>
            <a:chExt cx="772470" cy="1847851"/>
          </a:xfrm>
        </p:grpSpPr>
        <p:pic>
          <p:nvPicPr>
            <p:cNvPr id="9" name="Picture 8" descr="vegetation_CT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73" r="4571" b="73141"/>
            <a:stretch/>
          </p:blipFill>
          <p:spPr>
            <a:xfrm>
              <a:off x="8371530" y="1622239"/>
              <a:ext cx="448620" cy="18478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20150" y="310075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42340" y="162223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49340" y="4301227"/>
            <a:ext cx="772470" cy="1847851"/>
            <a:chOff x="8371530" y="1622239"/>
            <a:chExt cx="772470" cy="1847851"/>
          </a:xfrm>
        </p:grpSpPr>
        <p:pic>
          <p:nvPicPr>
            <p:cNvPr id="16" name="Picture 15" descr="vegetation_CT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73" r="4571" b="73141"/>
            <a:stretch/>
          </p:blipFill>
          <p:spPr>
            <a:xfrm>
              <a:off x="8371530" y="1622239"/>
              <a:ext cx="448620" cy="184785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820150" y="310075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42340" y="162223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</p:grpSp>
      <p:pic>
        <p:nvPicPr>
          <p:cNvPr id="19" name="Content Placeholder 7" descr="Fig10c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8" t="11796" r="17398" b="22310"/>
          <a:stretch/>
        </p:blipFill>
        <p:spPr>
          <a:xfrm>
            <a:off x="6172199" y="2917640"/>
            <a:ext cx="2010467" cy="1295634"/>
          </a:xfrm>
          <a:prstGeom prst="rect">
            <a:avLst/>
          </a:prstGeom>
        </p:spPr>
      </p:pic>
      <p:pic>
        <p:nvPicPr>
          <p:cNvPr id="21" name="Content Placeholder 6" descr="XBEACH_BareDune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13979" r="15976" b="23268"/>
          <a:stretch/>
        </p:blipFill>
        <p:spPr>
          <a:xfrm>
            <a:off x="6165848" y="5546916"/>
            <a:ext cx="2016818" cy="12844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6431220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425673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FEMA’FIRM METHODOLOGY 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295" y="1470025"/>
            <a:ext cx="9013768" cy="5046578"/>
          </a:xfrm>
          <a:solidFill>
            <a:schemeClr val="tx1">
              <a:lumMod val="95000"/>
            </a:schemeClr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856799"/>
              </p:ext>
            </p:extLst>
          </p:nvPr>
        </p:nvGraphicFramePr>
        <p:xfrm>
          <a:off x="-3" y="1470025"/>
          <a:ext cx="5313815" cy="4979234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91307"/>
                <a:gridCol w="4322508"/>
              </a:tblGrid>
              <a:tr h="60314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HAZARD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METHOD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75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SURGE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EMPIRICAL</a:t>
                      </a:r>
                      <a:r>
                        <a:rPr lang="en-US" sz="1600" baseline="0" dirty="0" smtClean="0"/>
                        <a:t> BASED ON </a:t>
                      </a:r>
                      <a:r>
                        <a:rPr lang="en-US" sz="1600" dirty="0" smtClean="0"/>
                        <a:t>3 TIDE GAGES</a:t>
                      </a:r>
                    </a:p>
                    <a:p>
                      <a:r>
                        <a:rPr lang="en-US" sz="1600" dirty="0" smtClean="0"/>
                        <a:t>EXTREME VALUE STATISTICAL ANALYSIS</a:t>
                      </a:r>
                    </a:p>
                    <a:p>
                      <a:r>
                        <a:rPr lang="en-US" sz="1600" dirty="0" smtClean="0"/>
                        <a:t>MEAN VALUE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4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WAVE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OFFSHORE</a:t>
                      </a:r>
                      <a:r>
                        <a:rPr lang="en-US" sz="1600" baseline="0" dirty="0" smtClean="0"/>
                        <a:t> : </a:t>
                      </a:r>
                    </a:p>
                    <a:p>
                      <a:r>
                        <a:rPr lang="en-US" sz="1600" dirty="0" smtClean="0"/>
                        <a:t>               2-D PHASE AVERAGE MODEL</a:t>
                      </a:r>
                      <a:endParaRPr lang="en-US" sz="16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COASTAL + ONSHORE PROPAGATION: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              1-D MODEL [WHAFIS]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               </a:t>
                      </a:r>
                      <a:r>
                        <a:rPr lang="en-US" sz="1600" dirty="0" smtClean="0"/>
                        <a:t>SELECTED </a:t>
                      </a:r>
                      <a:r>
                        <a:rPr lang="en-US" sz="1600" dirty="0" smtClean="0"/>
                        <a:t>TRANSECTS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95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EROSION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</a:t>
                      </a:r>
                      <a:r>
                        <a:rPr lang="en-US" sz="1600" baseline="0" dirty="0" smtClean="0"/>
                        <a:t> 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baseline="0" dirty="0" smtClean="0"/>
                        <a:t> PROTOCOL</a:t>
                      </a:r>
                    </a:p>
                    <a:p>
                      <a:r>
                        <a:rPr lang="en-US" sz="1600" baseline="0" dirty="0" smtClean="0"/>
                        <a:t>Empirical (</a:t>
                      </a:r>
                      <a:r>
                        <a:rPr lang="en-US" sz="1400" baseline="0" dirty="0" err="1" smtClean="0"/>
                        <a:t>Hallermeier</a:t>
                      </a:r>
                      <a:r>
                        <a:rPr lang="en-US" sz="1400" baseline="0" dirty="0" smtClean="0"/>
                        <a:t> &amp; Rhodes 1989</a:t>
                      </a:r>
                      <a:r>
                        <a:rPr lang="en-US" sz="1600" baseline="0" dirty="0" smtClean="0"/>
                        <a:t>) E =8 T</a:t>
                      </a:r>
                      <a:r>
                        <a:rPr lang="en-US" sz="1600" baseline="-25000" dirty="0" smtClean="0"/>
                        <a:t>r</a:t>
                      </a:r>
                      <a:r>
                        <a:rPr lang="en-US" sz="1600" baseline="30000" dirty="0" smtClean="0"/>
                        <a:t>0.4  </a:t>
                      </a:r>
                      <a:r>
                        <a:rPr lang="en-US" sz="1600" baseline="0" dirty="0" smtClean="0"/>
                        <a:t>(m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175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SDS </a:t>
                      </a:r>
                    </a:p>
                    <a:p>
                      <a:r>
                        <a:rPr lang="en-US" sz="1600" dirty="0" smtClean="0"/>
                        <a:t>100-y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SURGE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BASED </a:t>
                      </a:r>
                      <a:r>
                        <a:rPr lang="en-US" sz="1600" dirty="0" smtClean="0"/>
                        <a:t>ON EMPIRICAL </a:t>
                      </a:r>
                      <a:r>
                        <a:rPr lang="en-US" sz="1600" dirty="0" smtClean="0"/>
                        <a:t>DATA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STEADY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/>
                        <a:t>STATE MSL AND WAVE CLIMATE </a:t>
                      </a:r>
                    </a:p>
                    <a:p>
                      <a:r>
                        <a:rPr lang="en-US" sz="1600" baseline="0" dirty="0" smtClean="0"/>
                        <a:t>NO </a:t>
                      </a:r>
                      <a:r>
                        <a:rPr lang="en-US" sz="1600" baseline="0" dirty="0" smtClean="0"/>
                        <a:t>SEA LEVEL RISE </a:t>
                      </a:r>
                      <a:endParaRPr lang="en-US" sz="16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HAZARDS ASSUMED INDEPENDENT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1-D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310276" y="2098457"/>
            <a:ext cx="3927003" cy="2702075"/>
            <a:chOff x="3953645" y="1495546"/>
            <a:chExt cx="6285187" cy="5542815"/>
          </a:xfrm>
        </p:grpSpPr>
        <p:grpSp>
          <p:nvGrpSpPr>
            <p:cNvPr id="6" name="Group 5"/>
            <p:cNvGrpSpPr/>
            <p:nvPr/>
          </p:nvGrpSpPr>
          <p:grpSpPr>
            <a:xfrm>
              <a:off x="3953645" y="1495546"/>
              <a:ext cx="6285187" cy="5542815"/>
              <a:chOff x="3953645" y="1495546"/>
              <a:chExt cx="6285187" cy="5542815"/>
            </a:xfrm>
          </p:grpSpPr>
          <p:pic>
            <p:nvPicPr>
              <p:cNvPr id="9" name="Picture 8" descr="Rhode Island map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3645" y="1495546"/>
                <a:ext cx="6119130" cy="554281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953645" y="4209534"/>
                <a:ext cx="2062726" cy="631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NEW LONDON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90578" y="1805125"/>
                <a:ext cx="1974098" cy="631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PROVIDENCE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634920" y="3559607"/>
                <a:ext cx="1603912" cy="631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NEWPORT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8547100" y="6687608"/>
              <a:ext cx="1424969" cy="0"/>
            </a:xfrm>
            <a:prstGeom prst="line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809850" y="6056163"/>
              <a:ext cx="7601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 km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29147" y="39827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6951" y="3588139"/>
            <a:ext cx="98638" cy="28976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4619" y="3501826"/>
            <a:ext cx="98638" cy="289764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59805" y="3486544"/>
            <a:ext cx="98638" cy="26175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310276" y="4124509"/>
            <a:ext cx="3838013" cy="2392093"/>
            <a:chOff x="5310276" y="4124509"/>
            <a:chExt cx="3838013" cy="2392093"/>
          </a:xfrm>
        </p:grpSpPr>
        <p:pic>
          <p:nvPicPr>
            <p:cNvPr id="23" name="Content Placeholder 7" descr="DUNE_RETREAT_FEMA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2" r="9610" b="4298"/>
            <a:stretch/>
          </p:blipFill>
          <p:spPr bwMode="auto">
            <a:xfrm>
              <a:off x="5310276" y="4124509"/>
              <a:ext cx="3838013" cy="239209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5310276" y="4197266"/>
              <a:ext cx="2191191" cy="1216826"/>
              <a:chOff x="5310276" y="4197266"/>
              <a:chExt cx="2191191" cy="121682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310276" y="4197266"/>
                <a:ext cx="21911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</a:rPr>
                  <a:t>540 </a:t>
                </a:r>
                <a:r>
                  <a:rPr lang="en-US" b="1" dirty="0" err="1" smtClean="0">
                    <a:solidFill>
                      <a:srgbClr val="FFFF00"/>
                    </a:solidFill>
                  </a:rPr>
                  <a:t>sq.ft</a:t>
                </a:r>
                <a:r>
                  <a:rPr lang="en-US" b="1" dirty="0" smtClean="0">
                    <a:solidFill>
                      <a:srgbClr val="FFFF00"/>
                    </a:solidFill>
                  </a:rPr>
                  <a:t>  [50 m</a:t>
                </a:r>
                <a:r>
                  <a:rPr lang="en-US" b="1" baseline="30000" dirty="0" smtClean="0">
                    <a:solidFill>
                      <a:srgbClr val="FFFF00"/>
                    </a:solidFill>
                  </a:rPr>
                  <a:t>3</a:t>
                </a:r>
                <a:r>
                  <a:rPr lang="en-US" b="1" dirty="0" smtClean="0">
                    <a:solidFill>
                      <a:srgbClr val="FFFF00"/>
                    </a:solidFill>
                  </a:rPr>
                  <a:t>/m]</a:t>
                </a:r>
              </a:p>
              <a:p>
                <a:r>
                  <a:rPr lang="en-US" b="1" dirty="0" smtClean="0">
                    <a:solidFill>
                      <a:srgbClr val="FFFF00"/>
                    </a:solidFill>
                  </a:rPr>
                  <a:t>EROSION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5890117" y="4916378"/>
                <a:ext cx="582966" cy="497714"/>
              </a:xfrm>
              <a:prstGeom prst="straightConnector1">
                <a:avLst/>
              </a:prstGeom>
              <a:ln w="57150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Rectangle 27"/>
          <p:cNvSpPr/>
          <p:nvPr/>
        </p:nvSpPr>
        <p:spPr>
          <a:xfrm>
            <a:off x="-3" y="5153933"/>
            <a:ext cx="5264773" cy="136267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22801" y="6464874"/>
            <a:ext cx="1710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VEGETATION EFFECT ON DUNE EROSION</a:t>
            </a:r>
            <a:br>
              <a:rPr lang="en-US" dirty="0"/>
            </a:br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329961" y="3800886"/>
            <a:ext cx="3586004" cy="218061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61" y="1195268"/>
            <a:ext cx="8037036" cy="2182918"/>
          </a:xfrm>
          <a:prstGeom prst="rect">
            <a:avLst/>
          </a:prstGeom>
        </p:spPr>
      </p:pic>
      <p:pic>
        <p:nvPicPr>
          <p:cNvPr id="13" name="Picture 12" descr="Fig10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08" y="3800887"/>
            <a:ext cx="3658889" cy="233368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7133940" y="4772326"/>
            <a:ext cx="80713" cy="295154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63491" y="4049617"/>
            <a:ext cx="10205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FEMA </a:t>
            </a:r>
            <a:r>
              <a:rPr lang="en-US" dirty="0" smtClean="0">
                <a:solidFill>
                  <a:srgbClr val="000000"/>
                </a:solidFill>
              </a:rPr>
              <a:t>20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5539" y="1304878"/>
            <a:ext cx="7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FEMA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04687" y="1285359"/>
            <a:ext cx="228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 - VEGETATION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6153" y="2029167"/>
            <a:ext cx="220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MODEL – BARE DUNE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40091" y="1470025"/>
            <a:ext cx="398446" cy="136115"/>
          </a:xfrm>
          <a:prstGeom prst="straightConnector1">
            <a:avLst/>
          </a:prstGeom>
          <a:ln w="127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005466" y="1848211"/>
            <a:ext cx="364074" cy="361912"/>
          </a:xfrm>
          <a:prstGeom prst="straightConnector1">
            <a:avLst/>
          </a:prstGeom>
          <a:ln w="127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7" idx="1"/>
          </p:cNvCxnSpPr>
          <p:nvPr/>
        </p:nvCxnSpPr>
        <p:spPr>
          <a:xfrm flipH="1">
            <a:off x="5022651" y="1470025"/>
            <a:ext cx="182036" cy="56028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526003"/>
              </p:ext>
            </p:extLst>
          </p:nvPr>
        </p:nvGraphicFramePr>
        <p:xfrm>
          <a:off x="329961" y="3800886"/>
          <a:ext cx="3586004" cy="2333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135"/>
                <a:gridCol w="1593869"/>
              </a:tblGrid>
              <a:tr h="10356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AVERAGE</a:t>
                      </a:r>
                    </a:p>
                    <a:p>
                      <a:r>
                        <a:rPr lang="en-US" dirty="0" smtClean="0"/>
                        <a:t>ERODED 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VOLUME</a:t>
                      </a:r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en-US" dirty="0" smtClean="0"/>
                        <a:t>(m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/m)</a:t>
                      </a:r>
                      <a:endParaRPr lang="en-US" dirty="0"/>
                    </a:p>
                  </a:txBody>
                  <a:tcPr/>
                </a:tc>
              </a:tr>
              <a:tr h="4200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724953">
                <a:tc>
                  <a:txBody>
                    <a:bodyPr/>
                    <a:lstStyle/>
                    <a:p>
                      <a:r>
                        <a:rPr lang="en-US" dirty="0" smtClean="0"/>
                        <a:t>MODEL VEGETATION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124037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" y="-360158"/>
            <a:ext cx="9201716" cy="1760678"/>
          </a:xfrm>
        </p:spPr>
        <p:txBody>
          <a:bodyPr/>
          <a:lstStyle/>
          <a:p>
            <a:r>
              <a:rPr lang="en-US" dirty="0" smtClean="0"/>
              <a:t>EROSION SPATIAL VARIABILITY ALONG THE </a:t>
            </a:r>
            <a:r>
              <a:rPr lang="en-US" dirty="0" smtClean="0"/>
              <a:t>SHORELINE  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-1" y="1299486"/>
            <a:ext cx="5428289" cy="51584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 descr="CE_fig54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t="8964" r="16096" b="69757"/>
          <a:stretch/>
        </p:blipFill>
        <p:spPr>
          <a:xfrm>
            <a:off x="-1" y="1225461"/>
            <a:ext cx="9201718" cy="28655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83452" y="6457890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8291" y="4354370"/>
            <a:ext cx="3715710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Dune </a:t>
            </a:r>
            <a:r>
              <a:rPr lang="en-US" dirty="0" smtClean="0">
                <a:solidFill>
                  <a:schemeClr val="bg1"/>
                </a:solidFill>
              </a:rPr>
              <a:t>crest </a:t>
            </a:r>
            <a:r>
              <a:rPr lang="en-US" dirty="0" smtClean="0">
                <a:solidFill>
                  <a:schemeClr val="bg1"/>
                </a:solidFill>
              </a:rPr>
              <a:t>(m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en-US" dirty="0" smtClean="0">
                <a:solidFill>
                  <a:srgbClr val="219C27"/>
                </a:solidFill>
              </a:rPr>
              <a:t>BEFORE  </a:t>
            </a:r>
            <a:r>
              <a:rPr lang="en-US" dirty="0" smtClean="0">
                <a:solidFill>
                  <a:srgbClr val="0000FF"/>
                </a:solidFill>
              </a:rPr>
              <a:t>AFTER</a:t>
            </a:r>
            <a:endParaRPr lang="en-US" dirty="0" smtClean="0"/>
          </a:p>
        </p:txBody>
      </p:sp>
      <p:pic>
        <p:nvPicPr>
          <p:cNvPr id="10" name="Picture 9" descr="CE_fig53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0" t="36932" r="26306" b="39526"/>
          <a:stretch/>
        </p:blipFill>
        <p:spPr>
          <a:xfrm>
            <a:off x="5428291" y="4730590"/>
            <a:ext cx="3715711" cy="1727300"/>
          </a:xfrm>
          <a:prstGeom prst="rect">
            <a:avLst/>
          </a:prstGeom>
        </p:spPr>
      </p:pic>
      <p:pic>
        <p:nvPicPr>
          <p:cNvPr id="13" name="Picture 12" descr="CE_fig54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t="41514" r="16096" b="31665"/>
          <a:stretch/>
        </p:blipFill>
        <p:spPr>
          <a:xfrm>
            <a:off x="-1" y="4090979"/>
            <a:ext cx="5367868" cy="236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" name="TextBox 51"/>
          <p:cNvSpPr txBox="1"/>
          <p:nvPr/>
        </p:nvSpPr>
        <p:spPr>
          <a:xfrm>
            <a:off x="5427897" y="4076064"/>
            <a:ext cx="3716103" cy="36933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Bathymetry (NAVD88)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075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CHARLESTOWN NO SLR</a:t>
            </a:r>
            <a:br>
              <a:rPr lang="en-US" dirty="0" smtClean="0"/>
            </a:br>
            <a:r>
              <a:rPr lang="en-US" dirty="0" smtClean="0"/>
              <a:t>BFE NAVD88 (m)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pic>
        <p:nvPicPr>
          <p:cNvPr id="9" name="Picture 8" descr="SSG2_10m_SLR0_BFE_ocea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t="33148" r="29240" b="33519"/>
          <a:stretch/>
        </p:blipFill>
        <p:spPr>
          <a:xfrm>
            <a:off x="-27307" y="1470025"/>
            <a:ext cx="9171305" cy="45294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8800" y="6000750"/>
            <a:ext cx="4775200" cy="623332"/>
            <a:chOff x="1828800" y="5669518"/>
            <a:chExt cx="4775200" cy="623332"/>
          </a:xfrm>
        </p:grpSpPr>
        <p:pic>
          <p:nvPicPr>
            <p:cNvPr id="5" name="Picture 4" descr="SSG2_10m_SLR0_BFE_ocea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5" t="17686" r="12361" b="20925"/>
            <a:stretch/>
          </p:blipFill>
          <p:spPr>
            <a:xfrm rot="5400000">
              <a:off x="3959225" y="4041775"/>
              <a:ext cx="292100" cy="42100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28800" y="5669518"/>
              <a:ext cx="477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F1A5E"/>
                  </a:solidFill>
                </a:rPr>
                <a:t> </a:t>
              </a:r>
              <a:r>
                <a:rPr lang="en-US" dirty="0" smtClean="0"/>
                <a:t>0          2           4           6            8          10         12 m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289800" y="64585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270540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CHARLESTOWN 2ft SLR</a:t>
            </a:r>
            <a:br>
              <a:rPr lang="en-US" dirty="0" smtClean="0"/>
            </a:br>
            <a:r>
              <a:rPr lang="en-US" dirty="0" smtClean="0"/>
              <a:t>BFE NAVD88 (m)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1470025"/>
            <a:ext cx="9143998" cy="4276209"/>
          </a:xfrm>
        </p:spPr>
        <p:txBody>
          <a:bodyPr/>
          <a:lstStyle/>
          <a:p>
            <a:pPr algn="l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28800" y="5981184"/>
            <a:ext cx="4775200" cy="623332"/>
            <a:chOff x="1828800" y="5669518"/>
            <a:chExt cx="4775200" cy="623332"/>
          </a:xfrm>
        </p:grpSpPr>
        <p:pic>
          <p:nvPicPr>
            <p:cNvPr id="5" name="Picture 4" descr="SSG2_10m_SLR0_BFE_ocea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5" t="17686" r="12361" b="20925"/>
            <a:stretch/>
          </p:blipFill>
          <p:spPr>
            <a:xfrm rot="5400000">
              <a:off x="3959225" y="4041775"/>
              <a:ext cx="292100" cy="42100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28800" y="5669518"/>
              <a:ext cx="477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F1A5E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0          2           4           6            8          10         12 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9" descr="SSG2_10m_SLR2_BFE_oce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3" t="33519" r="29305" b="34537"/>
          <a:stretch/>
        </p:blipFill>
        <p:spPr>
          <a:xfrm>
            <a:off x="-2" y="1470025"/>
            <a:ext cx="9210404" cy="44317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105596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CHARLESTOWN 5ft SLR</a:t>
            </a:r>
            <a:br>
              <a:rPr lang="en-US" dirty="0" smtClean="0"/>
            </a:br>
            <a:r>
              <a:rPr lang="en-US" dirty="0" smtClean="0"/>
              <a:t>BFE NAVD88 (m)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1470025"/>
            <a:ext cx="9143998" cy="4276209"/>
          </a:xfrm>
        </p:spPr>
        <p:txBody>
          <a:bodyPr/>
          <a:lstStyle/>
          <a:p>
            <a:pPr algn="l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28800" y="5981184"/>
            <a:ext cx="4775200" cy="623332"/>
            <a:chOff x="1828800" y="5669518"/>
            <a:chExt cx="4775200" cy="623332"/>
          </a:xfrm>
        </p:grpSpPr>
        <p:pic>
          <p:nvPicPr>
            <p:cNvPr id="5" name="Picture 4" descr="SSG2_10m_SLR0_BFE_ocea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5" t="17686" r="12361" b="20925"/>
            <a:stretch/>
          </p:blipFill>
          <p:spPr>
            <a:xfrm rot="5400000">
              <a:off x="3959225" y="4041775"/>
              <a:ext cx="292100" cy="42100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28800" y="5669518"/>
              <a:ext cx="477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F1A5E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0          2           4           6            8          10         12 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 descr="SSG2_10m_SLR5_BFE_oce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33333" r="27986" b="34907"/>
          <a:stretch/>
        </p:blipFill>
        <p:spPr>
          <a:xfrm>
            <a:off x="-1" y="1470024"/>
            <a:ext cx="9163305" cy="42762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377609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CHARLESTOWN 7ft SLR</a:t>
            </a:r>
            <a:br>
              <a:rPr lang="en-US" dirty="0" smtClean="0"/>
            </a:br>
            <a:r>
              <a:rPr lang="en-US" dirty="0" smtClean="0"/>
              <a:t>BFE NAVD88 (m)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1470025"/>
            <a:ext cx="9143998" cy="4276209"/>
          </a:xfrm>
        </p:spPr>
        <p:txBody>
          <a:bodyPr/>
          <a:lstStyle/>
          <a:p>
            <a:pPr algn="l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28800" y="5981184"/>
            <a:ext cx="4775200" cy="623332"/>
            <a:chOff x="1828800" y="5669518"/>
            <a:chExt cx="4775200" cy="623332"/>
          </a:xfrm>
        </p:grpSpPr>
        <p:pic>
          <p:nvPicPr>
            <p:cNvPr id="5" name="Picture 4" descr="SSG2_10m_SLR0_BFE_ocea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5" t="17686" r="12361" b="20925"/>
            <a:stretch/>
          </p:blipFill>
          <p:spPr>
            <a:xfrm rot="5400000">
              <a:off x="3959225" y="4041775"/>
              <a:ext cx="292100" cy="42100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28800" y="5669518"/>
              <a:ext cx="477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F1A5E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0          2           4           6            8          10         12 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9" descr="SSG2_10m_SLR7_BFE_oce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2" t="32963" r="28125" b="35370"/>
          <a:stretch/>
        </p:blipFill>
        <p:spPr>
          <a:xfrm>
            <a:off x="-3" y="1470024"/>
            <a:ext cx="9165091" cy="42762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336869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CHARLESTOWN 10ft SLR</a:t>
            </a:r>
            <a:br>
              <a:rPr lang="en-US" dirty="0" smtClean="0"/>
            </a:br>
            <a:r>
              <a:rPr lang="en-US" dirty="0" smtClean="0"/>
              <a:t>BFE NAVD88 (m)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1470025"/>
            <a:ext cx="9143998" cy="4276209"/>
          </a:xfrm>
        </p:spPr>
        <p:txBody>
          <a:bodyPr/>
          <a:lstStyle/>
          <a:p>
            <a:pPr algn="l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828800" y="5981184"/>
            <a:ext cx="4775200" cy="623332"/>
            <a:chOff x="1828800" y="5669518"/>
            <a:chExt cx="4775200" cy="623332"/>
          </a:xfrm>
        </p:grpSpPr>
        <p:pic>
          <p:nvPicPr>
            <p:cNvPr id="5" name="Picture 4" descr="SSG2_10m_SLR0_BFE_ocean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5" t="17686" r="12361" b="20925"/>
            <a:stretch/>
          </p:blipFill>
          <p:spPr>
            <a:xfrm rot="5400000">
              <a:off x="3959225" y="4041775"/>
              <a:ext cx="292100" cy="42100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28800" y="5669518"/>
              <a:ext cx="477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F1A5E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0          2           4           6            8          10         12 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9" name="Picture 8" descr="SSG2_10m_SLR10_BFE_oce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3" t="32870" r="27847" b="35186"/>
          <a:stretch/>
        </p:blipFill>
        <p:spPr>
          <a:xfrm>
            <a:off x="0" y="1416050"/>
            <a:ext cx="9262828" cy="43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1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 METHODOLOGY SDE</a:t>
            </a:r>
            <a:br>
              <a:rPr lang="en-US" dirty="0" smtClean="0"/>
            </a:br>
            <a:r>
              <a:rPr lang="en-US" dirty="0" smtClean="0"/>
              <a:t>BFE GENERATION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-1" y="1803400"/>
            <a:ext cx="9143999" cy="32956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2702" y="2286000"/>
            <a:ext cx="1257300" cy="2813050"/>
          </a:xfrm>
          <a:prstGeom prst="rect">
            <a:avLst/>
          </a:prstGeom>
          <a:solidFill>
            <a:srgbClr val="558E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Sea Level Rise [SLR} estimate for design life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20800" y="2286000"/>
            <a:ext cx="1250950" cy="2813050"/>
          </a:xfrm>
          <a:prstGeom prst="rect">
            <a:avLst/>
          </a:prstGeom>
          <a:solidFill>
            <a:srgbClr val="558E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“100-y surge” estimated from extreme value analysis at NACCS save points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79900" y="3740150"/>
            <a:ext cx="1193800" cy="13589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XBEACH</a:t>
            </a:r>
          </a:p>
          <a:p>
            <a:pPr algn="ctr"/>
            <a:r>
              <a:rPr lang="en-US" dirty="0" smtClean="0"/>
              <a:t>2-d MODEL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51150" y="3740150"/>
            <a:ext cx="1333500" cy="1358900"/>
          </a:xfrm>
          <a:prstGeom prst="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Southern Shoreline</a:t>
            </a:r>
          </a:p>
          <a:p>
            <a:pPr algn="ctr"/>
            <a:r>
              <a:rPr lang="en-US" sz="1400" dirty="0" smtClean="0"/>
              <a:t>Large wave </a:t>
            </a:r>
          </a:p>
          <a:p>
            <a:pPr algn="ctr"/>
            <a:r>
              <a:rPr lang="en-US" sz="1400" dirty="0" smtClean="0"/>
              <a:t>Significant dune erosion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7026275" y="3790950"/>
            <a:ext cx="1193800" cy="13081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STWAVE 2-D MODEL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026275" y="2286000"/>
            <a:ext cx="1193800" cy="1308100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STWAVE 2-D MODEL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19750" y="2286000"/>
            <a:ext cx="1225550" cy="1308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INTACT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2" y="1803400"/>
            <a:ext cx="1244600" cy="425450"/>
          </a:xfrm>
          <a:prstGeom prst="rect">
            <a:avLst/>
          </a:prstGeom>
          <a:solidFill>
            <a:srgbClr val="558E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SLR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20800" y="1803400"/>
            <a:ext cx="1250950" cy="425450"/>
          </a:xfrm>
          <a:prstGeom prst="rect">
            <a:avLst/>
          </a:prstGeom>
          <a:solidFill>
            <a:srgbClr val="558ED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STWL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832100" y="1803400"/>
            <a:ext cx="1352550" cy="425450"/>
          </a:xfrm>
          <a:prstGeom prst="rect">
            <a:avLst/>
          </a:prstGeom>
          <a:solidFill>
            <a:srgbClr val="77933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32100" y="2286000"/>
            <a:ext cx="1352550" cy="13081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Narragansett Bay</a:t>
            </a:r>
          </a:p>
          <a:p>
            <a:pPr algn="ctr"/>
            <a:r>
              <a:rPr lang="en-US" sz="1400" dirty="0" smtClean="0"/>
              <a:t>Low waves</a:t>
            </a:r>
          </a:p>
          <a:p>
            <a:pPr algn="ctr"/>
            <a:r>
              <a:rPr lang="en-US" sz="1400" dirty="0" smtClean="0"/>
              <a:t>Little erosion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4279900" y="2286000"/>
            <a:ext cx="1193800" cy="13081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279900" y="1803400"/>
            <a:ext cx="1193800" cy="4254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607050" y="1803400"/>
            <a:ext cx="1225550" cy="4254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DEM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026275" y="1803400"/>
            <a:ext cx="1193800" cy="42545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WAVE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619750" y="3790950"/>
            <a:ext cx="1225550" cy="1308100"/>
          </a:xfrm>
          <a:prstGeom prst="rect">
            <a:avLst/>
          </a:prstGeom>
          <a:solidFill>
            <a:srgbClr val="E46C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ERODED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8286750" y="1803400"/>
            <a:ext cx="857248" cy="32956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BFE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1200" dirty="0" smtClean="0"/>
              <a:t>FOR SLR SCENARIO</a:t>
            </a:r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-12704" y="5325100"/>
            <a:ext cx="2597152" cy="4254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TOTAL STWL=SLR + STWL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-12702" y="5750550"/>
            <a:ext cx="2584451" cy="69532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NAACS WAVE SPECTRAL</a:t>
            </a:r>
          </a:p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45" name="Right Arrow 44"/>
          <p:cNvSpPr/>
          <p:nvPr/>
        </p:nvSpPr>
        <p:spPr>
          <a:xfrm>
            <a:off x="6832600" y="4231132"/>
            <a:ext cx="193675" cy="484632"/>
          </a:xfrm>
          <a:prstGeom prst="rightArrow">
            <a:avLst/>
          </a:prstGeom>
          <a:solidFill>
            <a:srgbClr val="A6A6A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6845300" y="2700782"/>
            <a:ext cx="180975" cy="484632"/>
          </a:xfrm>
          <a:prstGeom prst="rightArrow">
            <a:avLst/>
          </a:prstGeom>
          <a:solidFill>
            <a:schemeClr val="tx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-12702" y="6393657"/>
            <a:ext cx="2584452" cy="4643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LOCAL WIND</a:t>
            </a:r>
            <a:endParaRPr lang="en-US" dirty="0"/>
          </a:p>
        </p:txBody>
      </p:sp>
      <p:cxnSp>
        <p:nvCxnSpPr>
          <p:cNvPr id="52" name="Elbow Connector 51"/>
          <p:cNvCxnSpPr>
            <a:stCxn id="9" idx="2"/>
            <a:endCxn id="10" idx="2"/>
          </p:cNvCxnSpPr>
          <p:nvPr/>
        </p:nvCxnSpPr>
        <p:spPr>
          <a:xfrm rot="16200000" flipH="1">
            <a:off x="3411537" y="3633787"/>
            <a:ext cx="12700" cy="2930525"/>
          </a:xfrm>
          <a:prstGeom prst="bentConnector3">
            <a:avLst>
              <a:gd name="adj1" fmla="val 1800000"/>
            </a:avLst>
          </a:prstGeom>
          <a:ln w="57150" cmpd="sng">
            <a:solidFill>
              <a:srgbClr val="7F7F7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endCxn id="14" idx="2"/>
          </p:cNvCxnSpPr>
          <p:nvPr/>
        </p:nvCxnSpPr>
        <p:spPr>
          <a:xfrm flipV="1">
            <a:off x="2584450" y="5099050"/>
            <a:ext cx="5038725" cy="342900"/>
          </a:xfrm>
          <a:prstGeom prst="bentConnector2">
            <a:avLst/>
          </a:prstGeom>
          <a:ln w="57150" cmpd="sng">
            <a:solidFill>
              <a:srgbClr val="7F7F7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39" idx="3"/>
          </p:cNvCxnSpPr>
          <p:nvPr/>
        </p:nvCxnSpPr>
        <p:spPr>
          <a:xfrm flipV="1">
            <a:off x="2571749" y="5152063"/>
            <a:ext cx="2781301" cy="946150"/>
          </a:xfrm>
          <a:prstGeom prst="bentConnector3">
            <a:avLst>
              <a:gd name="adj1" fmla="val 100000"/>
            </a:avLst>
          </a:prstGeom>
          <a:ln w="57150" cmpd="sng">
            <a:solidFill>
              <a:srgbClr val="7F7F7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 flipV="1">
            <a:off x="4883150" y="5170776"/>
            <a:ext cx="3014663" cy="920750"/>
          </a:xfrm>
          <a:prstGeom prst="bentConnector3">
            <a:avLst>
              <a:gd name="adj1" fmla="val 99710"/>
            </a:avLst>
          </a:prstGeom>
          <a:ln w="57150" cmpd="sng">
            <a:solidFill>
              <a:srgbClr val="7F7F7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/>
          <p:nvPr/>
        </p:nvCxnSpPr>
        <p:spPr>
          <a:xfrm flipV="1">
            <a:off x="2571749" y="5099051"/>
            <a:ext cx="5540376" cy="1346824"/>
          </a:xfrm>
          <a:prstGeom prst="bentConnector3">
            <a:avLst>
              <a:gd name="adj1" fmla="val 99857"/>
            </a:avLst>
          </a:prstGeom>
          <a:ln w="57150" cmpd="sng">
            <a:solidFill>
              <a:srgbClr val="7F7F7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973112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2696" y="1101725"/>
            <a:ext cx="9143999" cy="5387975"/>
          </a:xfrm>
        </p:spPr>
        <p:txBody>
          <a:bodyPr/>
          <a:lstStyle/>
          <a:p>
            <a:pPr algn="l"/>
            <a:r>
              <a:rPr lang="en-US" sz="1600" dirty="0" smtClean="0">
                <a:solidFill>
                  <a:srgbClr val="0F1A5E"/>
                </a:solidFill>
              </a:rPr>
              <a:t>Grilli, A., and Spaulding, M. L., Oakley, B. A. and Damon, C., 2017.</a:t>
            </a:r>
            <a:r>
              <a:rPr lang="en-US" sz="1600" b="1" dirty="0" smtClean="0">
                <a:solidFill>
                  <a:srgbClr val="0F1A5E"/>
                </a:solidFill>
              </a:rPr>
              <a:t> </a:t>
            </a:r>
            <a:r>
              <a:rPr lang="en-US" sz="1600" dirty="0" smtClean="0">
                <a:solidFill>
                  <a:srgbClr val="0F1A5E"/>
                </a:solidFill>
              </a:rPr>
              <a:t>Mapping the coastal risk for the next century, including sea level rise and changes in the coastline: application to Charlestown RI, USA. Natural Hazards </a:t>
            </a:r>
          </a:p>
          <a:p>
            <a:pPr algn="l"/>
            <a:r>
              <a:rPr lang="en-US" sz="1600" dirty="0">
                <a:solidFill>
                  <a:srgbClr val="3366FF"/>
                </a:solidFill>
                <a:hlinkClick r:id="rId3"/>
              </a:rPr>
              <a:t>https://doi.org/10.1007/s11069-017-2871-</a:t>
            </a:r>
            <a:r>
              <a:rPr lang="en-US" sz="1600" dirty="0" smtClean="0">
                <a:solidFill>
                  <a:srgbClr val="3366FF"/>
                </a:solidFill>
                <a:hlinkClick r:id="rId3"/>
              </a:rPr>
              <a:t>x</a:t>
            </a:r>
            <a:endParaRPr lang="en-US" sz="1600" dirty="0" smtClean="0">
              <a:solidFill>
                <a:srgbClr val="3366FF"/>
              </a:solidFill>
            </a:endParaRPr>
          </a:p>
          <a:p>
            <a:pPr algn="l"/>
            <a:endParaRPr lang="en-US" sz="1600" dirty="0" smtClean="0">
              <a:solidFill>
                <a:srgbClr val="3366FF"/>
              </a:solidFill>
            </a:endParaRPr>
          </a:p>
          <a:p>
            <a:pPr algn="l"/>
            <a:r>
              <a:rPr lang="en-US" sz="1600" dirty="0">
                <a:solidFill>
                  <a:srgbClr val="0F1A5E"/>
                </a:solidFill>
              </a:rPr>
              <a:t>Grilli, A.R., </a:t>
            </a:r>
            <a:r>
              <a:rPr lang="en-US" sz="1600" dirty="0" err="1">
                <a:solidFill>
                  <a:srgbClr val="0F1A5E"/>
                </a:solidFill>
              </a:rPr>
              <a:t>Spauding</a:t>
            </a:r>
            <a:r>
              <a:rPr lang="en-US" sz="1600" dirty="0">
                <a:solidFill>
                  <a:srgbClr val="0F1A5E"/>
                </a:solidFill>
              </a:rPr>
              <a:t>, M.L., </a:t>
            </a:r>
            <a:r>
              <a:rPr lang="en-US" sz="1600" dirty="0" err="1">
                <a:solidFill>
                  <a:srgbClr val="0F1A5E"/>
                </a:solidFill>
              </a:rPr>
              <a:t>Schambach</a:t>
            </a:r>
            <a:r>
              <a:rPr lang="en-US" sz="1600" dirty="0">
                <a:solidFill>
                  <a:srgbClr val="0F1A5E"/>
                </a:solidFill>
              </a:rPr>
              <a:t>, L., Smith, J. and Bryant, M., 2016. Comparing Inundation Maps Developed Using WHAFIS and STWAVE: A Case Study in Washington County, RI. </a:t>
            </a:r>
            <a:r>
              <a:rPr lang="en-US" sz="1600" i="1" dirty="0" smtClean="0">
                <a:solidFill>
                  <a:srgbClr val="0F1A5E"/>
                </a:solidFill>
              </a:rPr>
              <a:t>Proceeding of the Coastal disaster Conference, September 9-11,2015, Boston.</a:t>
            </a:r>
            <a:r>
              <a:rPr lang="en-US" sz="1600" dirty="0">
                <a:solidFill>
                  <a:srgbClr val="0F1A5E"/>
                </a:solidFill>
              </a:rPr>
              <a:t> </a:t>
            </a:r>
            <a:endParaRPr lang="en-US" sz="1600" dirty="0" smtClean="0">
              <a:solidFill>
                <a:srgbClr val="0F1A5E"/>
              </a:solidFill>
            </a:endParaRPr>
          </a:p>
          <a:p>
            <a:pPr algn="l"/>
            <a:r>
              <a:rPr lang="en-US" sz="1600" dirty="0" smtClean="0">
                <a:solidFill>
                  <a:srgbClr val="0F1A5E"/>
                </a:solidFill>
                <a:hlinkClick r:id="rId4"/>
              </a:rPr>
              <a:t>https</a:t>
            </a:r>
            <a:r>
              <a:rPr lang="en-US" sz="1600" dirty="0">
                <a:solidFill>
                  <a:srgbClr val="0F1A5E"/>
                </a:solidFill>
                <a:hlinkClick r:id="rId4"/>
              </a:rPr>
              <a:t>://ascelibrary.org/doi/abs/10.1061/</a:t>
            </a:r>
            <a:r>
              <a:rPr lang="en-US" sz="1600" dirty="0" smtClean="0">
                <a:solidFill>
                  <a:srgbClr val="0F1A5E"/>
                </a:solidFill>
                <a:hlinkClick r:id="rId4"/>
              </a:rPr>
              <a:t>9780784480304.016</a:t>
            </a:r>
            <a:endParaRPr lang="en-US" sz="1600" dirty="0" smtClean="0">
              <a:solidFill>
                <a:srgbClr val="0F1A5E"/>
              </a:solidFill>
            </a:endParaRPr>
          </a:p>
          <a:p>
            <a:pPr algn="l"/>
            <a:endParaRPr lang="en-US" sz="1600" dirty="0">
              <a:solidFill>
                <a:srgbClr val="0F1A5E"/>
              </a:solidFill>
            </a:endParaRPr>
          </a:p>
          <a:p>
            <a:pPr algn="l"/>
            <a:r>
              <a:rPr lang="en-US" sz="1600" dirty="0" err="1">
                <a:solidFill>
                  <a:srgbClr val="0F1A5E"/>
                </a:solidFill>
              </a:rPr>
              <a:t>Schambach</a:t>
            </a:r>
            <a:r>
              <a:rPr lang="en-US" sz="1600" dirty="0">
                <a:solidFill>
                  <a:srgbClr val="0F1A5E"/>
                </a:solidFill>
              </a:rPr>
              <a:t>, L., Grilli, A.R., Grilli, S., </a:t>
            </a:r>
            <a:r>
              <a:rPr lang="en-US" sz="1600" dirty="0" err="1">
                <a:solidFill>
                  <a:srgbClr val="0F1A5E"/>
                </a:solidFill>
              </a:rPr>
              <a:t>Hashemi</a:t>
            </a:r>
            <a:r>
              <a:rPr lang="en-US" sz="1600" dirty="0">
                <a:solidFill>
                  <a:srgbClr val="0F1A5E"/>
                </a:solidFill>
              </a:rPr>
              <a:t>, R., King, J., 2017.  Assessing the impact of extreme storms on barrier beaches along the Atlantic </a:t>
            </a:r>
            <a:r>
              <a:rPr lang="en-US" sz="1600" dirty="0" smtClean="0">
                <a:solidFill>
                  <a:srgbClr val="0F1A5E"/>
                </a:solidFill>
              </a:rPr>
              <a:t>coastline</a:t>
            </a:r>
            <a:r>
              <a:rPr lang="en-US" sz="1600" dirty="0">
                <a:solidFill>
                  <a:srgbClr val="0F1A5E"/>
                </a:solidFill>
              </a:rPr>
              <a:t>: Application to the southern Rhode Island coast . Coastal Engineering </a:t>
            </a:r>
            <a:r>
              <a:rPr lang="en-US" sz="1600" dirty="0" smtClean="0">
                <a:solidFill>
                  <a:srgbClr val="0F1A5E"/>
                </a:solidFill>
              </a:rPr>
              <a:t> </a:t>
            </a:r>
            <a:r>
              <a:rPr lang="en-US" sz="1600" dirty="0" smtClean="0"/>
              <a:t> </a:t>
            </a:r>
            <a:r>
              <a:rPr lang="en-US" sz="1600" dirty="0">
                <a:hlinkClick r:id="rId5" tooltip="Persistent link using digital object identifier"/>
              </a:rPr>
              <a:t>https://doi.org/10.1016/j.coastaleng.</a:t>
            </a:r>
            <a:r>
              <a:rPr lang="en-US" sz="1600" dirty="0" smtClean="0">
                <a:hlinkClick r:id="rId5" tooltip="Persistent link using digital object identifier"/>
              </a:rPr>
              <a:t>2017.12.004</a:t>
            </a:r>
            <a:endParaRPr lang="en-US" sz="1600" dirty="0" smtClean="0"/>
          </a:p>
          <a:p>
            <a:pPr algn="l"/>
            <a:endParaRPr lang="en-US" sz="1600" dirty="0">
              <a:solidFill>
                <a:srgbClr val="0F1A5E"/>
              </a:solidFill>
            </a:endParaRPr>
          </a:p>
          <a:p>
            <a:pPr algn="l"/>
            <a:r>
              <a:rPr lang="en-US" sz="1600" dirty="0" smtClean="0">
                <a:solidFill>
                  <a:srgbClr val="0F1A5E"/>
                </a:solidFill>
              </a:rPr>
              <a:t>Spaulding</a:t>
            </a:r>
            <a:r>
              <a:rPr lang="en-US" sz="1600" dirty="0">
                <a:solidFill>
                  <a:srgbClr val="0F1A5E"/>
                </a:solidFill>
              </a:rPr>
              <a:t>, M.L., Grilli, A., Damon, C., </a:t>
            </a:r>
            <a:r>
              <a:rPr lang="en-US" sz="1600" dirty="0" err="1">
                <a:solidFill>
                  <a:srgbClr val="0F1A5E"/>
                </a:solidFill>
              </a:rPr>
              <a:t>Crean</a:t>
            </a:r>
            <a:r>
              <a:rPr lang="en-US" sz="1600" dirty="0">
                <a:solidFill>
                  <a:srgbClr val="0F1A5E"/>
                </a:solidFill>
              </a:rPr>
              <a:t>, T., Fugate, G., Oakley, B.A. and </a:t>
            </a:r>
            <a:r>
              <a:rPr lang="en-US" sz="1600" dirty="0" err="1">
                <a:solidFill>
                  <a:srgbClr val="0F1A5E"/>
                </a:solidFill>
              </a:rPr>
              <a:t>Stempel</a:t>
            </a:r>
            <a:r>
              <a:rPr lang="en-US" sz="1600" dirty="0">
                <a:solidFill>
                  <a:srgbClr val="0F1A5E"/>
                </a:solidFill>
              </a:rPr>
              <a:t>, P., 2016. STORMTOOLS: coastal environmental risk index (CERI). </a:t>
            </a:r>
            <a:r>
              <a:rPr lang="en-US" sz="1600" i="1" dirty="0">
                <a:solidFill>
                  <a:srgbClr val="0F1A5E"/>
                </a:solidFill>
              </a:rPr>
              <a:t>Journal of Marine Science and Engineering</a:t>
            </a:r>
            <a:r>
              <a:rPr lang="en-US" sz="1600" dirty="0">
                <a:solidFill>
                  <a:srgbClr val="0F1A5E"/>
                </a:solidFill>
              </a:rPr>
              <a:t>, </a:t>
            </a:r>
            <a:r>
              <a:rPr lang="en-US" sz="1600" i="1" dirty="0">
                <a:solidFill>
                  <a:srgbClr val="0F1A5E"/>
                </a:solidFill>
              </a:rPr>
              <a:t>4</a:t>
            </a:r>
            <a:r>
              <a:rPr lang="en-US" sz="1600" dirty="0">
                <a:solidFill>
                  <a:srgbClr val="0F1A5E"/>
                </a:solidFill>
              </a:rPr>
              <a:t>(3), p.54 </a:t>
            </a:r>
            <a:endParaRPr lang="en-US" sz="1600" dirty="0" smtClean="0">
              <a:solidFill>
                <a:srgbClr val="0F1A5E"/>
              </a:solidFill>
            </a:endParaRPr>
          </a:p>
          <a:p>
            <a:pPr algn="l"/>
            <a:r>
              <a:rPr lang="en-US" sz="1600" dirty="0">
                <a:solidFill>
                  <a:srgbClr val="3366FF"/>
                </a:solidFill>
                <a:hlinkClick r:id="rId6"/>
              </a:rPr>
              <a:t>https://doi:10.3390/</a:t>
            </a:r>
            <a:r>
              <a:rPr lang="en-US" sz="1600" dirty="0" smtClean="0">
                <a:solidFill>
                  <a:srgbClr val="3366FF"/>
                </a:solidFill>
                <a:hlinkClick r:id="rId6"/>
              </a:rPr>
              <a:t>jmse4030054</a:t>
            </a:r>
            <a:endParaRPr lang="en-US" sz="1600" dirty="0" smtClean="0">
              <a:solidFill>
                <a:srgbClr val="3366FF"/>
              </a:solidFill>
            </a:endParaRPr>
          </a:p>
          <a:p>
            <a:pPr algn="l"/>
            <a:r>
              <a:rPr lang="en-US" sz="1600" dirty="0" err="1">
                <a:solidFill>
                  <a:srgbClr val="0F1A5E"/>
                </a:solidFill>
              </a:rPr>
              <a:t>Wescott</a:t>
            </a:r>
            <a:r>
              <a:rPr lang="en-US" sz="1600" dirty="0">
                <a:solidFill>
                  <a:srgbClr val="0F1A5E"/>
                </a:solidFill>
              </a:rPr>
              <a:t>, W.,  2018. Predicting 100-year storm wave’s </a:t>
            </a:r>
            <a:r>
              <a:rPr lang="en-US" sz="1600" dirty="0" err="1">
                <a:solidFill>
                  <a:srgbClr val="0F1A5E"/>
                </a:solidFill>
              </a:rPr>
              <a:t>runup</a:t>
            </a:r>
            <a:r>
              <a:rPr lang="en-US" sz="1600" dirty="0">
                <a:solidFill>
                  <a:srgbClr val="0F1A5E"/>
                </a:solidFill>
              </a:rPr>
              <a:t> for the coast of Rhode Island using a fully nonlinear model. Master thesis. University of Rhode Island. July 2018.</a:t>
            </a:r>
          </a:p>
          <a:p>
            <a:pPr algn="l"/>
            <a:endParaRPr lang="en-US" sz="1600" dirty="0">
              <a:solidFill>
                <a:srgbClr val="0F1A5E"/>
              </a:solidFill>
            </a:endParaRPr>
          </a:p>
          <a:p>
            <a:pPr algn="l"/>
            <a:endParaRPr lang="en-US" sz="1600" dirty="0">
              <a:solidFill>
                <a:srgbClr val="0F1A5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29710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HAZARD: STORM </a:t>
            </a:r>
            <a:r>
              <a:rPr lang="en-US" dirty="0"/>
              <a:t>SURGE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tx1">
              <a:lumMod val="95000"/>
            </a:schemeClr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2866"/>
              </p:ext>
            </p:extLst>
          </p:nvPr>
        </p:nvGraphicFramePr>
        <p:xfrm>
          <a:off x="0" y="1492713"/>
          <a:ext cx="9144003" cy="445523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25992"/>
                <a:gridCol w="2508863"/>
                <a:gridCol w="3115327"/>
                <a:gridCol w="2493821"/>
              </a:tblGrid>
              <a:tr h="674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HAZARD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FEMA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SDE</a:t>
                      </a:r>
                    </a:p>
                    <a:p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WHY?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26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SURGE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Empirical</a:t>
                      </a:r>
                      <a:r>
                        <a:rPr lang="en-US" sz="1400" baseline="0" dirty="0" smtClean="0"/>
                        <a:t> based on </a:t>
                      </a:r>
                      <a:r>
                        <a:rPr lang="en-US" sz="1400" dirty="0" smtClean="0"/>
                        <a:t>3 tide gages</a:t>
                      </a:r>
                    </a:p>
                    <a:p>
                      <a:r>
                        <a:rPr lang="en-US" sz="1400" dirty="0" smtClean="0"/>
                        <a:t>Extreme value statistical analysis  </a:t>
                      </a:r>
                    </a:p>
                    <a:p>
                      <a:r>
                        <a:rPr lang="en-US" sz="1400" dirty="0" smtClean="0"/>
                        <a:t>Mean value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/>
                        <a:t> Use of NACCS stochastic synthetic storms [Jenssen,2017]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Use a suite of fully</a:t>
                      </a:r>
                      <a:r>
                        <a:rPr lang="en-US" sz="1600" baseline="0" dirty="0" smtClean="0"/>
                        <a:t> coupled surge and wave models</a:t>
                      </a:r>
                      <a:endParaRPr lang="en-US" sz="1600" dirty="0" smtClean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Stochastic large number</a:t>
                      </a:r>
                      <a:r>
                        <a:rPr lang="en-US" sz="1600" baseline="0" dirty="0" smtClean="0"/>
                        <a:t> of storms</a:t>
                      </a:r>
                      <a:endParaRPr lang="en-US" sz="1600" dirty="0" smtClean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Extreme value analysis based on </a:t>
                      </a:r>
                      <a:r>
                        <a:rPr lang="en-US" sz="1600" dirty="0" smtClean="0"/>
                        <a:t>joint </a:t>
                      </a:r>
                      <a:r>
                        <a:rPr lang="en-US" sz="1600" dirty="0" smtClean="0"/>
                        <a:t>probability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95% upper confidence interval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2-D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Larger pool of “possible storms”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Could catch grey </a:t>
                      </a:r>
                      <a:r>
                        <a:rPr lang="en-US" sz="1600" dirty="0" smtClean="0"/>
                        <a:t>swans(rare event)</a:t>
                      </a:r>
                      <a:endParaRPr lang="en-US" sz="16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Conservative</a:t>
                      </a:r>
                      <a:r>
                        <a:rPr lang="en-US" sz="1600" baseline="0" dirty="0" smtClean="0"/>
                        <a:t> scenario (95% CI)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425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WAVE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920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EROSION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1400" baseline="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26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SDS 100-y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 descr="stormsurgevsstormt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86" y="12386"/>
            <a:ext cx="3123512" cy="1457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97757" y="6451480"/>
            <a:ext cx="1746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660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HAZARD: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tx1">
              <a:lumMod val="95000"/>
            </a:schemeClr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47620"/>
              </p:ext>
            </p:extLst>
          </p:nvPr>
        </p:nvGraphicFramePr>
        <p:xfrm>
          <a:off x="0" y="1470024"/>
          <a:ext cx="9144003" cy="339111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25992"/>
                <a:gridCol w="2433604"/>
                <a:gridCol w="3079130"/>
                <a:gridCol w="2605277"/>
              </a:tblGrid>
              <a:tr h="71473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HAZARD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FEMA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SDE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WHY  ?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0185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SURGE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298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WAVE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Coastal and onshore inundation zone: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1-d model at selected transects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</a:t>
                      </a:r>
                    </a:p>
                    <a:p>
                      <a:r>
                        <a:rPr lang="en-US" sz="1600" dirty="0" smtClean="0"/>
                        <a:t>2-D</a:t>
                      </a:r>
                      <a:r>
                        <a:rPr lang="en-US" sz="1600" baseline="0" dirty="0" smtClean="0"/>
                        <a:t> phase averaged model </a:t>
                      </a:r>
                      <a:r>
                        <a:rPr lang="en-US" sz="1600" dirty="0" smtClean="0"/>
                        <a:t>STWAVE </a:t>
                      </a:r>
                    </a:p>
                    <a:p>
                      <a:endParaRPr lang="en-US" sz="1600" b="1" dirty="0" smtClean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 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 smtClean="0"/>
                        <a:t>Continuous Coverage</a:t>
                      </a:r>
                      <a:endParaRPr lang="en-US" sz="1600" baseline="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Includes  2-D processes [refraction]</a:t>
                      </a:r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/>
                    </a:solidFill>
                  </a:tcPr>
                </a:tc>
              </a:tr>
              <a:tr h="43482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EROSION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984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SDS 100-y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 descr="stormsurgevsstormt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86" y="12386"/>
            <a:ext cx="3123512" cy="1457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7487" y="6457890"/>
            <a:ext cx="1726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5856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HAZARD: </a:t>
            </a:r>
            <a:r>
              <a:rPr lang="en-US" dirty="0" smtClean="0"/>
              <a:t>EROSION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tx1">
              <a:lumMod val="95000"/>
            </a:schemeClr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725354"/>
              </p:ext>
            </p:extLst>
          </p:nvPr>
        </p:nvGraphicFramePr>
        <p:xfrm>
          <a:off x="0" y="1470025"/>
          <a:ext cx="9144003" cy="372967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25992"/>
                <a:gridCol w="2346019"/>
                <a:gridCol w="3278171"/>
                <a:gridCol w="2493821"/>
              </a:tblGrid>
              <a:tr h="674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HAZARD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FEMA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SDE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WHY?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26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SURGE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26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WAVE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26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EROSION</a:t>
                      </a:r>
                    </a:p>
                    <a:p>
                      <a:r>
                        <a:rPr lang="en-US" sz="1600" dirty="0" smtClean="0"/>
                        <a:t>STORM TIME SCALE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n-US" sz="1400" dirty="0" smtClean="0"/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dirty="0" smtClean="0"/>
                        <a:t>50</a:t>
                      </a:r>
                      <a:r>
                        <a:rPr lang="en-US" sz="1600" baseline="0" dirty="0" smtClean="0"/>
                        <a:t> 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baseline="0" dirty="0" smtClean="0"/>
                        <a:t> protocol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1600" baseline="0" dirty="0" smtClean="0"/>
                        <a:t>     2-D erosion model XBEACH</a:t>
                      </a:r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dirty="0" smtClean="0"/>
                        <a:t>XBEACH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Process based model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2-D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Predicts breaching</a:t>
                      </a:r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6C0A"/>
                    </a:solidFill>
                  </a:tcPr>
                </a:tc>
              </a:tr>
              <a:tr h="66267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SDS 100-y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Picture 4" descr="Erosion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1" r="2118"/>
          <a:stretch/>
        </p:blipFill>
        <p:spPr>
          <a:xfrm>
            <a:off x="6029459" y="1"/>
            <a:ext cx="3114543" cy="14730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1398" y="6408854"/>
            <a:ext cx="1752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2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THE 100-YEAR SYNTHETIC DESIGN STORM (SDS)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solidFill>
            <a:schemeClr val="tx1">
              <a:lumMod val="95000"/>
            </a:schemeClr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687812"/>
              </p:ext>
            </p:extLst>
          </p:nvPr>
        </p:nvGraphicFramePr>
        <p:xfrm>
          <a:off x="-2" y="1421074"/>
          <a:ext cx="9254067" cy="543692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13611"/>
                <a:gridCol w="2489561"/>
                <a:gridCol w="3091359"/>
                <a:gridCol w="2559536"/>
              </a:tblGrid>
              <a:tr h="62108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HAZARD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FEMA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SDE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WHY?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32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SURGE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Empirical</a:t>
                      </a:r>
                      <a:r>
                        <a:rPr lang="en-US" sz="1400" baseline="0" dirty="0" smtClean="0"/>
                        <a:t> based on </a:t>
                      </a:r>
                      <a:r>
                        <a:rPr lang="en-US" sz="1400" dirty="0" smtClean="0"/>
                        <a:t>3 tide gages</a:t>
                      </a:r>
                    </a:p>
                    <a:p>
                      <a:r>
                        <a:rPr lang="en-US" sz="1400" dirty="0" smtClean="0"/>
                        <a:t>Extreme value statistical analysis  ;Mean value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32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WAVE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Coastal and onshore inundation zone :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1-d model at selected transects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916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EROSION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r>
                        <a:rPr lang="en-US" sz="1400" baseline="0" dirty="0" smtClean="0"/>
                        <a:t> m</a:t>
                      </a:r>
                      <a:r>
                        <a:rPr lang="en-US" sz="1400" baseline="30000" dirty="0" smtClean="0"/>
                        <a:t>3</a:t>
                      </a:r>
                      <a:r>
                        <a:rPr lang="en-US" sz="1400" baseline="0" dirty="0" smtClean="0"/>
                        <a:t> protocol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7715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SDS 100-y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dirty="0" smtClean="0"/>
                        <a:t>Hazards assumed          independent to</a:t>
                      </a:r>
                      <a:r>
                        <a:rPr lang="en-US" sz="1400" baseline="0" dirty="0" smtClean="0"/>
                        <a:t> estimate 1% probability of exceedance of local storm parameters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aseline="0" dirty="0" smtClean="0"/>
                        <a:t>Probability analysis based on past observations</a:t>
                      </a:r>
                      <a:endParaRPr lang="en-US" sz="1400" baseline="0" dirty="0" smtClean="0"/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dirty="0" smtClean="0"/>
                        <a:t>Steady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smtClean="0"/>
                        <a:t>state MSL and wave climate </a:t>
                      </a:r>
                      <a:r>
                        <a:rPr lang="en-US" sz="1400" baseline="0" dirty="0" smtClean="0"/>
                        <a:t> ; No SLR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aseline="0" dirty="0" smtClean="0"/>
                        <a:t>Processes in 1-D </a:t>
                      </a:r>
                      <a:endParaRPr lang="en-US" sz="14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 smtClean="0"/>
                        <a:t>Hazards</a:t>
                      </a:r>
                      <a:r>
                        <a:rPr lang="en-US" sz="1600" baseline="0" dirty="0" smtClean="0"/>
                        <a:t> assumed dependent</a:t>
                      </a:r>
                    </a:p>
                    <a:p>
                      <a:pPr marL="457200" lvl="1" indent="0">
                        <a:buFont typeface="Arial"/>
                        <a:buNone/>
                      </a:pPr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smtClean="0"/>
                        <a:t>joint </a:t>
                      </a:r>
                      <a:r>
                        <a:rPr lang="en-US" sz="1600" baseline="0" dirty="0" smtClean="0"/>
                        <a:t>probability)</a:t>
                      </a:r>
                    </a:p>
                    <a:p>
                      <a:pPr marL="0" lvl="0" indent="0">
                        <a:buFont typeface="Arial"/>
                        <a:buNone/>
                      </a:pPr>
                      <a:endParaRPr lang="en-US" sz="1600" baseline="0" dirty="0" smtClean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aseline="0" dirty="0" smtClean="0"/>
                        <a:t>Synthetic storms expends the  range of conditions for storm generation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1600" baseline="0" dirty="0" smtClean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aseline="0" dirty="0" smtClean="0"/>
                        <a:t>Include SLR in projected </a:t>
                      </a:r>
                      <a:r>
                        <a:rPr lang="en-US" sz="1600" baseline="0" dirty="0" smtClean="0"/>
                        <a:t>scenario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1600" baseline="0" dirty="0" smtClean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aseline="0" dirty="0" smtClean="0"/>
                        <a:t>2-D processes included</a:t>
                      </a:r>
                      <a:endParaRPr lang="en-US" sz="1600" baseline="0" dirty="0" smtClean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1600" baseline="0" dirty="0" smtClean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 smtClean="0"/>
                        <a:t>More rigorous methodology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 smtClean="0"/>
                        <a:t>Minimize uncertainty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aseline="0" dirty="0" smtClean="0"/>
                        <a:t>Increase probability catching  Grey </a:t>
                      </a:r>
                      <a:r>
                        <a:rPr lang="en-US" sz="1600" baseline="0" dirty="0" smtClean="0"/>
                        <a:t>Swans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sz="1600" baseline="0" dirty="0" smtClean="0"/>
                    </a:p>
                  </a:txBody>
                  <a:tcPr>
                    <a:lnL w="12700" cap="flat" cmpd="sng" algn="ctr">
                      <a:solidFill>
                        <a:srgbClr val="0F1A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826250" y="6457890"/>
            <a:ext cx="2317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Engineering - Grilli et al. 2018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6491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STATIC WATER LEVEL (STWL)</a:t>
            </a:r>
            <a:br>
              <a:rPr lang="en-US" dirty="0" smtClean="0"/>
            </a:br>
            <a:r>
              <a:rPr lang="en-US" dirty="0" smtClean="0"/>
              <a:t>TIDE-SURGE</a:t>
            </a:r>
            <a:br>
              <a:rPr lang="en-US" dirty="0" smtClean="0"/>
            </a:b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0" name="Subtitle 19"/>
          <p:cNvSpPr txBox="1">
            <a:spLocks noGrp="1"/>
          </p:cNvSpPr>
          <p:nvPr>
            <p:ph type="subTitle" idx="1"/>
          </p:nvPr>
        </p:nvSpPr>
        <p:spPr>
          <a:xfrm>
            <a:off x="-2" y="2586831"/>
            <a:ext cx="400259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DATA SOURCE   </a:t>
            </a:r>
          </a:p>
          <a:p>
            <a:pPr algn="l"/>
            <a:r>
              <a:rPr lang="en-US" sz="2000" dirty="0" smtClean="0"/>
              <a:t>     NACCS save points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MODEL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/>
              <a:t>coupled ADCIRC-STWAVE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/>
              <a:t>200 m resolution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INCLUDE  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/>
              <a:t>Tide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000" dirty="0" smtClean="0"/>
              <a:t>Wave set-up</a:t>
            </a:r>
            <a:endParaRPr lang="en-US" sz="2000" dirty="0"/>
          </a:p>
          <a:p>
            <a:pPr algn="l"/>
            <a:r>
              <a:rPr lang="en-US" sz="2000" dirty="0" smtClean="0"/>
              <a:t>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985651" y="2040731"/>
            <a:ext cx="5160449" cy="4032250"/>
            <a:chOff x="3983550" y="2825750"/>
            <a:chExt cx="5160449" cy="4032250"/>
          </a:xfrm>
        </p:grpSpPr>
        <p:grpSp>
          <p:nvGrpSpPr>
            <p:cNvPr id="32" name="Group 31"/>
            <p:cNvGrpSpPr/>
            <p:nvPr/>
          </p:nvGrpSpPr>
          <p:grpSpPr>
            <a:xfrm>
              <a:off x="4000496" y="2825750"/>
              <a:ext cx="5143503" cy="4032250"/>
              <a:chOff x="3041648" y="1814005"/>
              <a:chExt cx="6102352" cy="5080841"/>
            </a:xfrm>
          </p:grpSpPr>
          <p:pic>
            <p:nvPicPr>
              <p:cNvPr id="31" name="Picture 30" descr="NAACS_SP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1648" y="3134478"/>
                <a:ext cx="6102352" cy="3760368"/>
              </a:xfrm>
              <a:prstGeom prst="rect">
                <a:avLst/>
              </a:prstGeom>
              <a:ln w="57150" cmpd="sng">
                <a:noFill/>
              </a:ln>
            </p:spPr>
          </p:pic>
          <p:pic>
            <p:nvPicPr>
              <p:cNvPr id="30" name="Picture 29" descr="NAACS_SP_BAY.tif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673"/>
              <a:stretch/>
            </p:blipFill>
            <p:spPr>
              <a:xfrm>
                <a:off x="5603911" y="1814005"/>
                <a:ext cx="3540089" cy="3352387"/>
              </a:xfrm>
              <a:prstGeom prst="rect">
                <a:avLst/>
              </a:prstGeom>
              <a:ln w="57150" cmpd="sng">
                <a:noFill/>
              </a:ln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3983550" y="2825750"/>
              <a:ext cx="2226749" cy="123110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NAACS SAVE POINTS</a:t>
              </a:r>
            </a:p>
            <a:p>
              <a:r>
                <a:rPr lang="en-US" sz="1400" dirty="0" smtClean="0"/>
                <a:t>U.S. CORPS OF ENGINEERS</a:t>
              </a:r>
            </a:p>
            <a:p>
              <a:r>
                <a:rPr lang="en-US" sz="1400" dirty="0" smtClean="0"/>
                <a:t>JENSEN ET AL.,2017</a:t>
              </a:r>
            </a:p>
            <a:p>
              <a:endParaRPr lang="en-US" sz="1400" dirty="0"/>
            </a:p>
            <a:p>
              <a:endParaRPr lang="en-US" sz="14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0" y="1546225"/>
            <a:ext cx="8944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SURGE: “Rise in seawater during storm due to wind pushing water onshore” (NOAA)  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7410449" y="6457890"/>
            <a:ext cx="1733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Engineering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-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239757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100-Y STWL</a:t>
            </a:r>
            <a:endParaRPr lang="en-US" dirty="0"/>
          </a:p>
        </p:txBody>
      </p:sp>
      <p:sp>
        <p:nvSpPr>
          <p:cNvPr id="20" name="Subtitle 19"/>
          <p:cNvSpPr txBox="1">
            <a:spLocks noGrp="1"/>
          </p:cNvSpPr>
          <p:nvPr>
            <p:ph type="subTitle" idx="1"/>
          </p:nvPr>
        </p:nvSpPr>
        <p:spPr>
          <a:xfrm>
            <a:off x="0" y="1589385"/>
            <a:ext cx="63055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Extreme value analysis at each save points</a:t>
            </a:r>
          </a:p>
          <a:p>
            <a:pPr algn="l"/>
            <a:r>
              <a:rPr lang="en-US" sz="2000" dirty="0"/>
              <a:t> </a:t>
            </a:r>
            <a:r>
              <a:rPr lang="en-US" sz="2000" dirty="0" smtClean="0"/>
              <a:t>    “100-y surge” [STWL]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Mapping across the inundation zone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/>
              <a:t>Spatial variation , slope S-N ?</a:t>
            </a:r>
          </a:p>
          <a:p>
            <a:pPr algn="l"/>
            <a:r>
              <a:rPr lang="en-US" sz="2000" dirty="0" smtClean="0"/>
              <a:t>      Balance wind/friction</a:t>
            </a:r>
          </a:p>
          <a:p>
            <a:pPr algn="l"/>
            <a:r>
              <a:rPr lang="en-US" sz="2000" dirty="0"/>
              <a:t> </a:t>
            </a:r>
            <a:r>
              <a:rPr lang="en-US" sz="2000" dirty="0" smtClean="0"/>
              <a:t>     Wave set-up </a:t>
            </a:r>
            <a:endParaRPr lang="en-US" sz="2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0" y="768349"/>
            <a:ext cx="9144000" cy="5232401"/>
            <a:chOff x="0" y="768349"/>
            <a:chExt cx="9144000" cy="5232401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3911600"/>
              <a:ext cx="7302500" cy="2089150"/>
              <a:chOff x="0" y="3911600"/>
              <a:chExt cx="7302500" cy="2089150"/>
            </a:xfrm>
          </p:grpSpPr>
          <p:pic>
            <p:nvPicPr>
              <p:cNvPr id="14" name="Picture 13" descr="SSG1_10m_SLR0_surge_SLR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80" t="19936" r="22899" b="38002"/>
              <a:stretch/>
            </p:blipFill>
            <p:spPr>
              <a:xfrm>
                <a:off x="0" y="4356100"/>
                <a:ext cx="2539998" cy="1644650"/>
              </a:xfrm>
              <a:prstGeom prst="rect">
                <a:avLst/>
              </a:prstGeom>
            </p:spPr>
          </p:pic>
          <p:pic>
            <p:nvPicPr>
              <p:cNvPr id="13" name="Picture 12" descr="SSG2_10m_SLR0_surge_SLR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69" t="33837" r="26575" b="22670"/>
              <a:stretch/>
            </p:blipFill>
            <p:spPr>
              <a:xfrm>
                <a:off x="2120900" y="4356100"/>
                <a:ext cx="2730500" cy="1644650"/>
              </a:xfrm>
              <a:prstGeom prst="rect">
                <a:avLst/>
              </a:prstGeom>
            </p:spPr>
          </p:pic>
          <p:pic>
            <p:nvPicPr>
              <p:cNvPr id="12" name="Picture 11" descr="SSG3_10m_SLR0_surge_SLR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19" t="21318" r="17733" b="21318"/>
              <a:stretch/>
            </p:blipFill>
            <p:spPr>
              <a:xfrm>
                <a:off x="4775200" y="3911600"/>
                <a:ext cx="2527300" cy="1879600"/>
              </a:xfrm>
              <a:prstGeom prst="rect">
                <a:avLst/>
              </a:prstGeom>
            </p:spPr>
          </p:pic>
        </p:grpSp>
        <p:pic>
          <p:nvPicPr>
            <p:cNvPr id="11" name="Picture 10" descr="BAYA_10m_SLR0_surge_SLR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5" t="29086" r="39966" b="21107"/>
            <a:stretch/>
          </p:blipFill>
          <p:spPr>
            <a:xfrm>
              <a:off x="6305552" y="768349"/>
              <a:ext cx="2838448" cy="4169586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7302500" y="5129546"/>
              <a:ext cx="1804161" cy="661656"/>
              <a:chOff x="7302500" y="5129546"/>
              <a:chExt cx="1804161" cy="661656"/>
            </a:xfrm>
          </p:grpSpPr>
          <p:pic>
            <p:nvPicPr>
              <p:cNvPr id="17" name="Picture 16" descr="BAYA_10m_SLR0_surge_SLR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36" t="41991" r="12396" b="39861"/>
              <a:stretch/>
            </p:blipFill>
            <p:spPr>
              <a:xfrm rot="5400000">
                <a:off x="7907371" y="5014914"/>
                <a:ext cx="307976" cy="1244599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302500" y="5141802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661310" y="5143501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089829" y="5129546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532829" y="5141802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737600" y="5421868"/>
                <a:ext cx="369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</a:t>
                </a:r>
                <a:endParaRPr lang="en-US" dirty="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410448" y="6452225"/>
            <a:ext cx="1733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Engineering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 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</p:spTree>
    <p:extLst>
      <p:ext uri="{BB962C8B-B14F-4D97-AF65-F5344CB8AC3E}">
        <p14:creationId xmlns:p14="http://schemas.microsoft.com/office/powerpoint/2010/main" val="61224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775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WAVE IN SDE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-19050" y="1054100"/>
            <a:ext cx="9144000" cy="974724"/>
          </a:xfr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14400" b="0" dirty="0" smtClean="0">
                <a:solidFill>
                  <a:schemeClr val="tx1"/>
                </a:solidFill>
              </a:rPr>
              <a:t>STWAVE</a:t>
            </a:r>
            <a:r>
              <a:rPr lang="en-US" sz="8000" b="0" dirty="0" smtClean="0">
                <a:solidFill>
                  <a:schemeClr val="tx1"/>
                </a:solidFill>
              </a:rPr>
              <a:t>  </a:t>
            </a:r>
          </a:p>
          <a:p>
            <a:r>
              <a:rPr lang="en-US" sz="8000" dirty="0" err="1" smtClean="0">
                <a:solidFill>
                  <a:schemeClr val="tx1"/>
                </a:solidFill>
              </a:rPr>
              <a:t>STeady</a:t>
            </a:r>
            <a:r>
              <a:rPr lang="en-US" sz="8000" dirty="0" smtClean="0">
                <a:solidFill>
                  <a:schemeClr val="tx1"/>
                </a:solidFill>
              </a:rPr>
              <a:t> </a:t>
            </a:r>
            <a:r>
              <a:rPr lang="en-US" sz="8000" dirty="0" smtClean="0">
                <a:solidFill>
                  <a:schemeClr val="tx1"/>
                </a:solidFill>
              </a:rPr>
              <a:t>State </a:t>
            </a:r>
            <a:r>
              <a:rPr lang="en-US" sz="8000" dirty="0" smtClean="0">
                <a:solidFill>
                  <a:schemeClr val="tx1"/>
                </a:solidFill>
              </a:rPr>
              <a:t>Spectral </a:t>
            </a:r>
            <a:r>
              <a:rPr lang="en-US" sz="8000" dirty="0" err="1" smtClean="0">
                <a:solidFill>
                  <a:schemeClr val="tx1"/>
                </a:solidFill>
              </a:rPr>
              <a:t>WAve</a:t>
            </a:r>
            <a:r>
              <a:rPr lang="en-US" sz="8000" dirty="0" smtClean="0">
                <a:solidFill>
                  <a:schemeClr val="tx1"/>
                </a:solidFill>
              </a:rPr>
              <a:t> Model</a:t>
            </a:r>
            <a:r>
              <a:rPr lang="en-US" sz="8000" dirty="0" smtClean="0">
                <a:solidFill>
                  <a:schemeClr val="tx1"/>
                </a:solidFill>
              </a:rPr>
              <a:t> (</a:t>
            </a:r>
            <a:r>
              <a:rPr lang="en-US" sz="8000" dirty="0">
                <a:solidFill>
                  <a:schemeClr val="tx1"/>
                </a:solidFill>
              </a:rPr>
              <a:t>Smith, Sherlock and </a:t>
            </a:r>
            <a:r>
              <a:rPr lang="en-US" sz="8000" dirty="0" err="1">
                <a:solidFill>
                  <a:schemeClr val="tx1"/>
                </a:solidFill>
              </a:rPr>
              <a:t>Resio</a:t>
            </a:r>
            <a:r>
              <a:rPr lang="en-US" sz="8000" dirty="0">
                <a:solidFill>
                  <a:schemeClr val="tx1"/>
                </a:solidFill>
              </a:rPr>
              <a:t>, 1991)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311400"/>
            <a:ext cx="3149600" cy="3375024"/>
          </a:xfrm>
          <a:solidFill>
            <a:schemeClr val="tx1"/>
          </a:solidFill>
          <a:ln>
            <a:noFill/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200" dirty="0" smtClean="0"/>
              <a:t> </a:t>
            </a:r>
            <a:r>
              <a:rPr lang="en-US" sz="4200" dirty="0"/>
              <a:t>2-D PHASE AVERAGE MODEL</a:t>
            </a:r>
          </a:p>
          <a:p>
            <a:endParaRPr lang="en-US" sz="4200" dirty="0" smtClean="0"/>
          </a:p>
          <a:p>
            <a:pPr marL="57150" indent="0">
              <a:buNone/>
            </a:pPr>
            <a:r>
              <a:rPr lang="en-US" sz="4200" dirty="0" smtClean="0"/>
              <a:t>WAVE ACTION CONSERVATION </a:t>
            </a:r>
          </a:p>
          <a:p>
            <a:pPr marL="57150" indent="0">
              <a:buNone/>
            </a:pPr>
            <a:endParaRPr lang="en-US" sz="4200" dirty="0" smtClean="0"/>
          </a:p>
          <a:p>
            <a:r>
              <a:rPr lang="en-US" sz="5500" dirty="0" smtClean="0"/>
              <a:t>Linear wave theory</a:t>
            </a:r>
          </a:p>
          <a:p>
            <a:endParaRPr lang="en-US" sz="4200" dirty="0" smtClean="0"/>
          </a:p>
          <a:p>
            <a:r>
              <a:rPr lang="en-US" sz="5500" dirty="0" smtClean="0"/>
              <a:t>Refraction </a:t>
            </a:r>
            <a:r>
              <a:rPr lang="en-US" sz="5500" dirty="0" smtClean="0"/>
              <a:t>and </a:t>
            </a:r>
            <a:r>
              <a:rPr lang="en-US" sz="5500" dirty="0" smtClean="0"/>
              <a:t>shoaling</a:t>
            </a:r>
          </a:p>
          <a:p>
            <a:endParaRPr lang="en-US" sz="5500" dirty="0" smtClean="0"/>
          </a:p>
          <a:p>
            <a:r>
              <a:rPr lang="en-US" sz="5500" dirty="0" smtClean="0"/>
              <a:t>Non-linear Energy Transfer due to Wave Interaction (</a:t>
            </a:r>
            <a:r>
              <a:rPr lang="en-US" sz="5500" dirty="0" err="1" smtClean="0"/>
              <a:t>Hasselman</a:t>
            </a:r>
            <a:r>
              <a:rPr lang="en-US" sz="5500" dirty="0" smtClean="0"/>
              <a:t> ;1961)</a:t>
            </a:r>
          </a:p>
          <a:p>
            <a:endParaRPr lang="en-US" sz="5500" dirty="0" smtClean="0"/>
          </a:p>
          <a:p>
            <a:r>
              <a:rPr lang="en-US" sz="5500" dirty="0" smtClean="0"/>
              <a:t>Wave </a:t>
            </a:r>
            <a:r>
              <a:rPr lang="en-US" sz="5500" dirty="0" smtClean="0"/>
              <a:t>breaking / </a:t>
            </a:r>
            <a:r>
              <a:rPr lang="en-US" sz="5500" dirty="0" err="1" smtClean="0"/>
              <a:t>Mitche</a:t>
            </a:r>
            <a:r>
              <a:rPr lang="en-US" sz="5500" dirty="0" smtClean="0"/>
              <a:t> criterion (depth, wave steepness) </a:t>
            </a:r>
          </a:p>
          <a:p>
            <a:pPr marL="0" indent="0">
              <a:buNone/>
            </a:pPr>
            <a:r>
              <a:rPr lang="en-US" sz="5500" dirty="0"/>
              <a:t> </a:t>
            </a:r>
            <a:r>
              <a:rPr lang="en-US" sz="5500" dirty="0" smtClean="0"/>
              <a:t>        </a:t>
            </a:r>
            <a:r>
              <a:rPr lang="en-US" sz="5500" dirty="0" smtClean="0"/>
              <a:t>(</a:t>
            </a:r>
            <a:r>
              <a:rPr lang="en-US" sz="5500" dirty="0" err="1" smtClean="0"/>
              <a:t>Battjes</a:t>
            </a:r>
            <a:r>
              <a:rPr lang="en-US" sz="5500" dirty="0" smtClean="0"/>
              <a:t> and </a:t>
            </a:r>
            <a:r>
              <a:rPr lang="en-US" sz="5500" dirty="0" err="1" smtClean="0"/>
              <a:t>Jenssen</a:t>
            </a:r>
            <a:r>
              <a:rPr lang="en-US" sz="5500" dirty="0" smtClean="0"/>
              <a:t>, 1978)</a:t>
            </a:r>
            <a:endParaRPr lang="en-US" sz="5500" dirty="0" smtClean="0"/>
          </a:p>
          <a:p>
            <a:pPr marL="457200" lvl="1" indent="0">
              <a:buNone/>
            </a:pPr>
            <a:endParaRPr lang="en-US" sz="4200" dirty="0" smtClean="0"/>
          </a:p>
          <a:p>
            <a:pPr marL="57150" indent="0">
              <a:buNone/>
            </a:pPr>
            <a:r>
              <a:rPr lang="en-US" sz="4200" dirty="0" smtClean="0"/>
              <a:t>   </a:t>
            </a:r>
            <a:endParaRPr lang="en-US" sz="4200" dirty="0" smtClean="0"/>
          </a:p>
          <a:p>
            <a:pPr marL="57150" indent="0">
              <a:buNone/>
            </a:pPr>
            <a:endParaRPr lang="en-US" sz="1300" dirty="0"/>
          </a:p>
          <a:p>
            <a:pPr marL="57150" indent="0">
              <a:buNone/>
            </a:pPr>
            <a:endParaRPr lang="en-US" sz="1300" dirty="0" smtClean="0"/>
          </a:p>
          <a:p>
            <a:pPr marL="57150" indent="0">
              <a:buNone/>
            </a:pPr>
            <a:endParaRPr lang="en-US" sz="1300" dirty="0"/>
          </a:p>
          <a:p>
            <a:pPr marL="57150" indent="0">
              <a:buNone/>
            </a:pPr>
            <a:endParaRPr lang="en-US" sz="1300" dirty="0" smtClean="0"/>
          </a:p>
          <a:p>
            <a:pPr marL="57150" indent="0">
              <a:buNone/>
            </a:pPr>
            <a:endParaRPr lang="en-US" sz="1300" dirty="0" smtClean="0"/>
          </a:p>
          <a:p>
            <a:pPr marL="457200" lvl="1" indent="0">
              <a:buNone/>
            </a:pPr>
            <a:endParaRPr lang="en-US" sz="1300" dirty="0" smtClean="0"/>
          </a:p>
          <a:p>
            <a:endParaRPr lang="en-US" dirty="0" smtClean="0"/>
          </a:p>
        </p:txBody>
      </p:sp>
      <p:sp>
        <p:nvSpPr>
          <p:cNvPr id="71" name="TextBox 70"/>
          <p:cNvSpPr txBox="1"/>
          <p:nvPr/>
        </p:nvSpPr>
        <p:spPr>
          <a:xfrm>
            <a:off x="3301999" y="2311400"/>
            <a:ext cx="549909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WAVE CREST  (1%)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ASSUMING RAYLEIGH DISTRIBUTION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WC= H</a:t>
            </a:r>
            <a:r>
              <a:rPr lang="en-US" baseline="-25000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*0.7*1.66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283450" y="6445875"/>
            <a:ext cx="1860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University OF Rhode Island</a:t>
            </a:r>
          </a:p>
          <a:p>
            <a:r>
              <a:rPr lang="en-US" sz="1000" b="1" dirty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Ocean </a:t>
            </a:r>
            <a:r>
              <a:rPr lang="en-US" sz="1000" b="1" dirty="0" smtClean="0">
                <a:ln w="1905"/>
                <a:solidFill>
                  <a:schemeClr val="tx1">
                    <a:lumMod val="6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cademy Engraved LET"/>
                <a:cs typeface="Academy Engraved LET"/>
              </a:rPr>
              <a:t>Engineering</a:t>
            </a:r>
            <a:endParaRPr lang="en-US" sz="1000" b="1" dirty="0">
              <a:ln w="1905"/>
              <a:solidFill>
                <a:schemeClr val="tx1">
                  <a:lumMod val="6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cademy Engraved LET"/>
              <a:cs typeface="Academy Engraved LET"/>
            </a:endParaRPr>
          </a:p>
        </p:txBody>
      </p:sp>
      <p:pic>
        <p:nvPicPr>
          <p:cNvPr id="7" name="Picture 6" descr="Grilli_SDE_1024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t="48766" r="-35973" b="17082"/>
          <a:stretch/>
        </p:blipFill>
        <p:spPr>
          <a:xfrm>
            <a:off x="3301999" y="3344332"/>
            <a:ext cx="9124950" cy="23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5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I_myTemplate_2">
  <a:themeElements>
    <a:clrScheme name="Custom 6">
      <a:dk1>
        <a:srgbClr val="0F1A5E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16025</TotalTime>
  <Words>1335</Words>
  <Application>Microsoft Macintosh PowerPoint</Application>
  <PresentationFormat>On-screen Show (4:3)</PresentationFormat>
  <Paragraphs>431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URI_myTemplate_2</vt:lpstr>
      <vt:lpstr>Synthetic Design Elevation [SDE] maps Methodology</vt:lpstr>
      <vt:lpstr>FEMA’FIRM METHODOLOGY RI</vt:lpstr>
      <vt:lpstr>HAZARD: STORM SURGE</vt:lpstr>
      <vt:lpstr>HAZARD: WAVES</vt:lpstr>
      <vt:lpstr>HAZARD: EROSION </vt:lpstr>
      <vt:lpstr> THE 100-YEAR SYNTHETIC DESIGN STORM (SDS)</vt:lpstr>
      <vt:lpstr>STATIC WATER LEVEL (STWL) TIDE-SURGE   </vt:lpstr>
      <vt:lpstr>100-Y STWL</vt:lpstr>
      <vt:lpstr>WAVE IN SDE</vt:lpstr>
      <vt:lpstr>WAVE MODELING   METHODOLOGY </vt:lpstr>
      <vt:lpstr>WAVE MODELING  NARRAGANSETT BAY</vt:lpstr>
      <vt:lpstr>WAVE MODELING  SOUTH SHORE</vt:lpstr>
      <vt:lpstr>WAVE MODELING SOUTH SHORE</vt:lpstr>
      <vt:lpstr>MODELING EVENT SCALE EROSION WITH XBEACH</vt:lpstr>
      <vt:lpstr>MODELING EVENT SCALE EROSION</vt:lpstr>
      <vt:lpstr>XBEACH WAVES</vt:lpstr>
      <vt:lpstr>SOUTH SHORE BARRIER BEACHES MOVIE’ SITES</vt:lpstr>
      <vt:lpstr>M1 EAST MATUNUCK  100-y STORM EROSION</vt:lpstr>
      <vt:lpstr>VEGETATION EFFECT ON DUNE EROSION</vt:lpstr>
      <vt:lpstr>VEGETATION EFFECT ON DUNE EROSION </vt:lpstr>
      <vt:lpstr>EROSION SPATIAL VARIABILITY ALONG THE SHORELINE  </vt:lpstr>
      <vt:lpstr>CHARLESTOWN NO SLR BFE NAVD88 (m)</vt:lpstr>
      <vt:lpstr>CHARLESTOWN 2ft SLR BFE NAVD88 (m)</vt:lpstr>
      <vt:lpstr>CHARLESTOWN 5ft SLR BFE NAVD88 (m)</vt:lpstr>
      <vt:lpstr>CHARLESTOWN 7ft SLR BFE NAVD88 (m)</vt:lpstr>
      <vt:lpstr>CHARLESTOWN 10ft SLR BFE NAVD88 (m)</vt:lpstr>
      <vt:lpstr>SUMMARY METHODOLOGY SDE BFE GENERATION</vt:lpstr>
      <vt:lpstr>REFERENCES</vt:lpstr>
    </vt:vector>
  </TitlesOfParts>
  <Company>URI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 Grilli</dc:creator>
  <cp:lastModifiedBy>Annette Grilli</cp:lastModifiedBy>
  <cp:revision>238</cp:revision>
  <dcterms:created xsi:type="dcterms:W3CDTF">2018-10-04T14:03:27Z</dcterms:created>
  <dcterms:modified xsi:type="dcterms:W3CDTF">2018-10-24T03:27:31Z</dcterms:modified>
</cp:coreProperties>
</file>